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85" r:id="rId3"/>
    <p:sldId id="286" r:id="rId4"/>
    <p:sldId id="296" r:id="rId5"/>
    <p:sldId id="290" r:id="rId6"/>
    <p:sldId id="291" r:id="rId7"/>
    <p:sldId id="293" r:id="rId8"/>
    <p:sldId id="294" r:id="rId9"/>
    <p:sldId id="297" r:id="rId10"/>
    <p:sldId id="298" r:id="rId11"/>
    <p:sldId id="323" r:id="rId12"/>
    <p:sldId id="288" r:id="rId13"/>
    <p:sldId id="289" r:id="rId14"/>
    <p:sldId id="271" r:id="rId15"/>
    <p:sldId id="272" r:id="rId16"/>
    <p:sldId id="299" r:id="rId17"/>
    <p:sldId id="273" r:id="rId18"/>
    <p:sldId id="274" r:id="rId19"/>
    <p:sldId id="276" r:id="rId20"/>
    <p:sldId id="301" r:id="rId21"/>
    <p:sldId id="318" r:id="rId22"/>
    <p:sldId id="302" r:id="rId23"/>
    <p:sldId id="303" r:id="rId24"/>
    <p:sldId id="304" r:id="rId25"/>
    <p:sldId id="305" r:id="rId26"/>
    <p:sldId id="309" r:id="rId27"/>
    <p:sldId id="315" r:id="rId28"/>
    <p:sldId id="316" r:id="rId29"/>
    <p:sldId id="308" r:id="rId30"/>
    <p:sldId id="313" r:id="rId31"/>
    <p:sldId id="317" r:id="rId32"/>
    <p:sldId id="324" r:id="rId33"/>
    <p:sldId id="314" r:id="rId34"/>
    <p:sldId id="306" r:id="rId35"/>
    <p:sldId id="307" r:id="rId36"/>
    <p:sldId id="283" r:id="rId37"/>
    <p:sldId id="319" r:id="rId38"/>
    <p:sldId id="320" r:id="rId39"/>
    <p:sldId id="321" r:id="rId40"/>
    <p:sldId id="32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82F57C0-0953-FE47-AF5C-137E15C4F5CE}" type="datetimeFigureOut">
              <a:rPr lang="en-US" smtClean="0"/>
              <a:pPr/>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2F57C0-0953-FE47-AF5C-137E15C4F5CE}" type="datetimeFigureOut">
              <a:rPr lang="en-US" smtClean="0"/>
              <a:pPr/>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2F57C0-0953-FE47-AF5C-137E15C4F5CE}" type="datetimeFigureOut">
              <a:rPr lang="en-US" smtClean="0"/>
              <a:pPr/>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2F57C0-0953-FE47-AF5C-137E15C4F5CE}" type="datetimeFigureOut">
              <a:rPr lang="en-US" smtClean="0"/>
              <a:pPr/>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82F57C0-0953-FE47-AF5C-137E15C4F5CE}" type="datetimeFigureOut">
              <a:rPr lang="en-US" smtClean="0"/>
              <a:pPr/>
              <a:t>3/14/12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82F57C0-0953-FE47-AF5C-137E15C4F5CE}" type="datetimeFigureOut">
              <a:rPr lang="en-US" smtClean="0"/>
              <a:pPr/>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82F57C0-0953-FE47-AF5C-137E15C4F5CE}" type="datetimeFigureOut">
              <a:rPr lang="en-US" smtClean="0"/>
              <a:pPr/>
              <a:t>3/14/12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82F57C0-0953-FE47-AF5C-137E15C4F5CE}" type="datetimeFigureOut">
              <a:rPr lang="en-US" smtClean="0"/>
              <a:pPr/>
              <a:t>3/14/12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F57C0-0953-FE47-AF5C-137E15C4F5CE}" type="datetimeFigureOut">
              <a:rPr lang="en-US" smtClean="0"/>
              <a:pPr/>
              <a:t>3/14/12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2F57C0-0953-FE47-AF5C-137E15C4F5CE}" type="datetimeFigureOut">
              <a:rPr lang="en-US" smtClean="0"/>
              <a:pPr/>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2F57C0-0953-FE47-AF5C-137E15C4F5CE}" type="datetimeFigureOut">
              <a:rPr lang="en-US" smtClean="0"/>
              <a:pPr/>
              <a:t>3/14/12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E577C-E0DE-5E4C-895F-89AC37D259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F57C0-0953-FE47-AF5C-137E15C4F5CE}" type="datetimeFigureOut">
              <a:rPr lang="en-US" smtClean="0"/>
              <a:pPr/>
              <a:t>3/14/12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E577C-E0DE-5E4C-895F-89AC37D259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6787"/>
            <a:ext cx="7772400" cy="1529039"/>
          </a:xfrm>
        </p:spPr>
        <p:txBody>
          <a:bodyPr/>
          <a:lstStyle/>
          <a:p>
            <a:r>
              <a:rPr lang="en-US" dirty="0" smtClean="0">
                <a:solidFill>
                  <a:srgbClr val="008000"/>
                </a:solidFill>
              </a:rPr>
              <a:t>A Level to University English</a:t>
            </a:r>
            <a:endParaRPr lang="en-US" dirty="0">
              <a:solidFill>
                <a:srgbClr val="008000"/>
              </a:solidFill>
            </a:endParaRPr>
          </a:p>
        </p:txBody>
      </p:sp>
      <p:sp>
        <p:nvSpPr>
          <p:cNvPr id="3" name="Subtitle 2"/>
          <p:cNvSpPr>
            <a:spLocks noGrp="1"/>
          </p:cNvSpPr>
          <p:nvPr>
            <p:ph type="subTitle" idx="1"/>
          </p:nvPr>
        </p:nvSpPr>
        <p:spPr>
          <a:xfrm>
            <a:off x="1048645" y="3135827"/>
            <a:ext cx="6904165" cy="3071036"/>
          </a:xfrm>
        </p:spPr>
        <p:txBody>
          <a:bodyPr>
            <a:normAutofit fontScale="70000" lnSpcReduction="20000"/>
          </a:bodyPr>
          <a:lstStyle/>
          <a:p>
            <a:r>
              <a:rPr lang="en-US" sz="2400" dirty="0" smtClean="0">
                <a:solidFill>
                  <a:schemeClr val="tx2"/>
                </a:solidFill>
              </a:rPr>
              <a:t>Queen Mary University of London,  March 2012</a:t>
            </a:r>
          </a:p>
          <a:p>
            <a:endParaRPr lang="en-US" dirty="0" smtClean="0">
              <a:solidFill>
                <a:schemeClr val="tx2"/>
              </a:solidFill>
            </a:endParaRPr>
          </a:p>
          <a:p>
            <a:endParaRPr lang="en-US" dirty="0" smtClean="0">
              <a:solidFill>
                <a:schemeClr val="tx2"/>
              </a:solidFill>
            </a:endParaRPr>
          </a:p>
          <a:p>
            <a:r>
              <a:rPr lang="en-US" sz="3429" dirty="0" smtClean="0">
                <a:solidFill>
                  <a:schemeClr val="tx2"/>
                </a:solidFill>
              </a:rPr>
              <a:t>Gary Snapper</a:t>
            </a:r>
          </a:p>
          <a:p>
            <a:endParaRPr lang="en-US" sz="2286" dirty="0" smtClean="0">
              <a:solidFill>
                <a:schemeClr val="tx2"/>
              </a:solidFill>
            </a:endParaRPr>
          </a:p>
          <a:p>
            <a:r>
              <a:rPr lang="en-US" sz="2162" dirty="0" smtClean="0">
                <a:solidFill>
                  <a:schemeClr val="tx1"/>
                </a:solidFill>
              </a:rPr>
              <a:t>Brunel University School of Education</a:t>
            </a:r>
          </a:p>
          <a:p>
            <a:r>
              <a:rPr lang="en-US" sz="2162" dirty="0" smtClean="0">
                <a:solidFill>
                  <a:schemeClr val="tx1"/>
                </a:solidFill>
              </a:rPr>
              <a:t>Cheney School, Oxford</a:t>
            </a:r>
          </a:p>
          <a:p>
            <a:r>
              <a:rPr lang="en-US" sz="2162" dirty="0" smtClean="0">
                <a:solidFill>
                  <a:schemeClr val="tx1"/>
                </a:solidFill>
              </a:rPr>
              <a:t>National Association for the Teaching of English</a:t>
            </a:r>
          </a:p>
          <a:p>
            <a:endParaRPr lang="en-US" sz="2595" dirty="0" smtClean="0"/>
          </a:p>
          <a:p>
            <a:r>
              <a:rPr lang="en-US" sz="2595" dirty="0" err="1" smtClean="0"/>
              <a:t>gary@nate.org.uk</a:t>
            </a:r>
            <a:endParaRPr lang="en-US" sz="2595" dirty="0" smtClean="0"/>
          </a:p>
          <a:p>
            <a:endParaRPr lang="en-US" dirty="0" smtClean="0">
              <a:solidFill>
                <a:schemeClr val="tx2"/>
              </a:solidFill>
            </a:endParaRPr>
          </a:p>
          <a:p>
            <a:endParaRPr lang="en-U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Positives…</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The changes have broadened the scope of A Level English </a:t>
            </a:r>
          </a:p>
          <a:p>
            <a:r>
              <a:rPr lang="en-US" dirty="0" smtClean="0"/>
              <a:t>There is much excellent practice by teachers and great work by students</a:t>
            </a:r>
          </a:p>
          <a:p>
            <a:r>
              <a:rPr lang="en-US" dirty="0" smtClean="0"/>
              <a:t>Many teachers have embraced the changes wholeheartedly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What will all students have done?</a:t>
            </a:r>
            <a:endParaRPr lang="en-US" dirty="0">
              <a:solidFill>
                <a:srgbClr val="008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12 texts (some chosen by the student) including:</a:t>
            </a:r>
          </a:p>
          <a:p>
            <a:pPr lvl="1"/>
            <a:r>
              <a:rPr lang="en-US" dirty="0" smtClean="0"/>
              <a:t>At least one Shakespeare play</a:t>
            </a:r>
          </a:p>
          <a:p>
            <a:pPr lvl="1"/>
            <a:r>
              <a:rPr lang="en-US" dirty="0" smtClean="0"/>
              <a:t>At least one other 1300-1800 text</a:t>
            </a:r>
          </a:p>
          <a:p>
            <a:pPr lvl="1"/>
            <a:r>
              <a:rPr lang="en-US" dirty="0" smtClean="0"/>
              <a:t>At least two 1800-1945 texts</a:t>
            </a:r>
          </a:p>
          <a:p>
            <a:pPr lvl="1"/>
            <a:r>
              <a:rPr lang="en-US" dirty="0" smtClean="0"/>
              <a:t>At least one post-1990 text</a:t>
            </a:r>
          </a:p>
          <a:p>
            <a:pPr lvl="1"/>
            <a:r>
              <a:rPr lang="en-US" dirty="0" smtClean="0"/>
              <a:t>At least 2 poets (or selections of poetry)</a:t>
            </a:r>
          </a:p>
          <a:p>
            <a:pPr lvl="1"/>
            <a:r>
              <a:rPr lang="en-US" dirty="0" smtClean="0"/>
              <a:t>At least 2 novels</a:t>
            </a:r>
          </a:p>
          <a:p>
            <a:pPr lvl="1"/>
            <a:r>
              <a:rPr lang="en-US" dirty="0" smtClean="0"/>
              <a:t>At least 2 plays</a:t>
            </a:r>
          </a:p>
          <a:p>
            <a:r>
              <a:rPr lang="en-US" dirty="0" smtClean="0"/>
              <a:t>Beyond that, virtually nothing can be guaranteed…. (see later: </a:t>
            </a:r>
            <a:r>
              <a:rPr lang="en-US" dirty="0" smtClean="0">
                <a:solidFill>
                  <a:srgbClr val="FF0000"/>
                </a:solidFill>
              </a:rPr>
              <a:t>Mind the Gap</a:t>
            </a:r>
            <a:r>
              <a:rPr lang="en-US" dirty="0" smtClean="0"/>
              <a:t>)</a:t>
            </a:r>
          </a:p>
          <a:p>
            <a:r>
              <a:rPr lang="en-US" dirty="0" smtClean="0"/>
              <a:t>Should we have a curriculum that specifies concepts rather than texts?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Research Project</a:t>
            </a:r>
            <a:endParaRPr lang="en-US" dirty="0">
              <a:solidFill>
                <a:srgbClr val="0000FF"/>
              </a:solidFill>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a:p>
          <a:p>
            <a:pPr algn="ctr">
              <a:buNone/>
            </a:pPr>
            <a:r>
              <a:rPr lang="en-US" dirty="0" smtClean="0">
                <a:solidFill>
                  <a:srgbClr val="008000"/>
                </a:solidFill>
              </a:rPr>
              <a:t>Beyond the Words on the Page:</a:t>
            </a:r>
          </a:p>
          <a:p>
            <a:pPr algn="ctr">
              <a:buNone/>
            </a:pPr>
            <a:r>
              <a:rPr lang="en-US" sz="2800" dirty="0" smtClean="0">
                <a:solidFill>
                  <a:srgbClr val="008000"/>
                </a:solidFill>
              </a:rPr>
              <a:t>A Study of Transition from A Level to University English</a:t>
            </a:r>
            <a:endParaRPr lang="en-US" sz="2800" dirty="0">
              <a:solidFill>
                <a:srgbClr val="008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Impetus – from own teaching practice</a:t>
            </a:r>
            <a:endParaRPr lang="en-US"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pPr lvl="1"/>
            <a:r>
              <a:rPr lang="en-US" dirty="0" smtClean="0"/>
              <a:t>General concern about narrowness of A Level English Literature, and its failure to </a:t>
            </a:r>
            <a:r>
              <a:rPr lang="en-US" dirty="0" err="1" smtClean="0"/>
              <a:t>modernise</a:t>
            </a:r>
            <a:r>
              <a:rPr lang="en-US" dirty="0" smtClean="0"/>
              <a:t> in the light of changes in HE English</a:t>
            </a:r>
          </a:p>
          <a:p>
            <a:pPr lvl="1"/>
            <a:endParaRPr lang="en-US" dirty="0" smtClean="0"/>
          </a:p>
          <a:p>
            <a:pPr lvl="1"/>
            <a:r>
              <a:rPr lang="en-US" dirty="0" smtClean="0"/>
              <a:t>Concern about many students’ ‘cultural obedience’ / lack of connection between own cultural values and literature / lack of engagement with ideas about ‘literature’ rather than ‘set texts’.</a:t>
            </a:r>
          </a:p>
          <a:p>
            <a:pPr lvl="1"/>
            <a:endParaRPr lang="en-US" dirty="0" smtClean="0"/>
          </a:p>
          <a:p>
            <a:pPr lvl="1"/>
            <a:r>
              <a:rPr lang="en-US" dirty="0" smtClean="0"/>
              <a:t>Conviction that aspects of the HE English ‘curriculum’ might offer ways forward for A Level – e.g. less reverent, more theoretical approach</a:t>
            </a:r>
          </a:p>
          <a:p>
            <a:pPr lvl="1"/>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rPr>
              <a:t>Research into transition from A Level to University (English)</a:t>
            </a:r>
            <a:endParaRPr lang="en-US" dirty="0">
              <a:solidFill>
                <a:srgbClr val="3366FF"/>
              </a:solidFill>
            </a:endParaRPr>
          </a:p>
        </p:txBody>
      </p:sp>
      <p:sp>
        <p:nvSpPr>
          <p:cNvPr id="3" name="Content Placeholder 2"/>
          <p:cNvSpPr>
            <a:spLocks noGrp="1"/>
          </p:cNvSpPr>
          <p:nvPr>
            <p:ph idx="1"/>
          </p:nvPr>
        </p:nvSpPr>
        <p:spPr>
          <a:xfrm>
            <a:off x="457200" y="1891862"/>
            <a:ext cx="8229600" cy="4234301"/>
          </a:xfrm>
        </p:spPr>
        <p:txBody>
          <a:bodyPr>
            <a:normAutofit lnSpcReduction="10000"/>
          </a:bodyPr>
          <a:lstStyle/>
          <a:p>
            <a:r>
              <a:rPr lang="en-US" sz="2400" dirty="0" smtClean="0"/>
              <a:t>PhD research, Institute of Education, University of London</a:t>
            </a:r>
          </a:p>
          <a:p>
            <a:r>
              <a:rPr lang="en-US" sz="2400" dirty="0" smtClean="0"/>
              <a:t>Case study of one class of 1</a:t>
            </a:r>
            <a:r>
              <a:rPr lang="en-US" sz="2400" baseline="30000" dirty="0" smtClean="0"/>
              <a:t>st</a:t>
            </a:r>
            <a:r>
              <a:rPr lang="en-US" sz="2400" dirty="0" smtClean="0"/>
              <a:t> year students at a top-end ‘new’ university (average grade profile – B at A Level) with a high-performing English dept</a:t>
            </a:r>
          </a:p>
          <a:p>
            <a:r>
              <a:rPr lang="en-US" sz="2400" dirty="0" smtClean="0"/>
              <a:t>Study followed students and lecturers for one year</a:t>
            </a:r>
          </a:p>
          <a:p>
            <a:r>
              <a:rPr lang="en-US" sz="2400" dirty="0" smtClean="0"/>
              <a:t>Data from weekly observations of core lectures and seminars, + interviews with students and lecturers</a:t>
            </a:r>
          </a:p>
          <a:p>
            <a:r>
              <a:rPr lang="en-US" sz="2400" dirty="0" smtClean="0"/>
              <a:t>Particular focus on core theory/ways of reading module</a:t>
            </a:r>
          </a:p>
          <a:p>
            <a:r>
              <a:rPr lang="en-US" sz="2400" dirty="0" smtClean="0"/>
              <a:t>Emphasis on experience both in VI form and in HE</a:t>
            </a:r>
          </a:p>
          <a:p>
            <a:r>
              <a:rPr lang="en-US" sz="2400" dirty="0" smtClean="0"/>
              <a:t>Very little existing research of this kind (in HE or VI form)</a:t>
            </a:r>
          </a:p>
          <a:p>
            <a:r>
              <a:rPr lang="en-US" sz="2400" dirty="0" smtClean="0"/>
              <a:t>Students had done pre-2008 A Level</a:t>
            </a:r>
          </a:p>
          <a:p>
            <a:endParaRPr lang="en-US" sz="2800" dirty="0" smtClean="0"/>
          </a:p>
          <a:p>
            <a:endParaRPr lang="en-US" sz="2800" dirty="0" smtClean="0"/>
          </a:p>
          <a:p>
            <a:pPr>
              <a:buNone/>
            </a:pPr>
            <a:endParaRPr lang="en-US" sz="2800" dirty="0"/>
          </a:p>
          <a:p>
            <a:pPr>
              <a:buNone/>
            </a:pPr>
            <a:endParaRPr lang="en-US" sz="28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Research focus</a:t>
            </a:r>
            <a:endParaRPr lang="en-US" dirty="0">
              <a:solidFill>
                <a:srgbClr val="3366FF"/>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How do students deal with the conceptual demand of the HE course? - e.g.</a:t>
            </a:r>
            <a:endParaRPr lang="en-US" dirty="0"/>
          </a:p>
          <a:p>
            <a:r>
              <a:rPr lang="en-US" sz="2400" dirty="0" smtClean="0"/>
              <a:t>understanding of disciplinary frameworks and boundaries </a:t>
            </a:r>
          </a:p>
          <a:p>
            <a:r>
              <a:rPr lang="en-US" sz="2400" dirty="0" smtClean="0"/>
              <a:t>extent and nature of reading and thinking</a:t>
            </a:r>
          </a:p>
          <a:p>
            <a:pPr>
              <a:buNone/>
            </a:pPr>
            <a:endParaRPr lang="en-US" dirty="0" smtClean="0"/>
          </a:p>
          <a:p>
            <a:pPr>
              <a:buNone/>
            </a:pPr>
            <a:r>
              <a:rPr lang="en-US" dirty="0" smtClean="0"/>
              <a:t>How do lecturers accommodate students’ learning needs in these respects?</a:t>
            </a:r>
          </a:p>
          <a:p>
            <a:pPr>
              <a:buNone/>
            </a:pPr>
            <a:endParaRPr lang="en-US" dirty="0" smtClean="0"/>
          </a:p>
          <a:p>
            <a:pPr>
              <a:buNone/>
            </a:pPr>
            <a:r>
              <a:rPr lang="en-US" dirty="0" smtClean="0"/>
              <a:t>How well does A Level prepare for this?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broader issues</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To what extent can / should Sixth Form align with / prepare for university study?</a:t>
            </a:r>
          </a:p>
          <a:p>
            <a:r>
              <a:rPr lang="en-US" dirty="0" smtClean="0"/>
              <a:t>To what extent can / should HE align with / build on students’ A Level experiences?</a:t>
            </a:r>
          </a:p>
          <a:p>
            <a:pPr>
              <a:buNone/>
            </a:pPr>
            <a:endParaRPr lang="en-US" dirty="0" smtClean="0"/>
          </a:p>
          <a:p>
            <a:r>
              <a:rPr lang="en-US" dirty="0" smtClean="0"/>
              <a:t>To what extent can HE curriculum and pedagogy provide a model for sixth form?</a:t>
            </a:r>
          </a:p>
          <a:p>
            <a:r>
              <a:rPr lang="en-US" dirty="0" smtClean="0"/>
              <a:t>To what extent can Sixth Form curriculum and pedagogy provide a model for HE?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Background / Literature Review</a:t>
            </a:r>
            <a:endParaRPr lang="en-US" dirty="0">
              <a:solidFill>
                <a:srgbClr val="3366FF"/>
              </a:solidFill>
            </a:endParaRPr>
          </a:p>
        </p:txBody>
      </p:sp>
      <p:sp>
        <p:nvSpPr>
          <p:cNvPr id="3" name="Content Placeholder 2"/>
          <p:cNvSpPr>
            <a:spLocks noGrp="1"/>
          </p:cNvSpPr>
          <p:nvPr>
            <p:ph idx="1"/>
          </p:nvPr>
        </p:nvSpPr>
        <p:spPr>
          <a:xfrm>
            <a:off x="457200" y="1600200"/>
            <a:ext cx="8229600" cy="4764391"/>
          </a:xfrm>
        </p:spPr>
        <p:txBody>
          <a:bodyPr>
            <a:normAutofit fontScale="62500" lnSpcReduction="20000"/>
          </a:bodyPr>
          <a:lstStyle/>
          <a:p>
            <a:pPr>
              <a:buNone/>
            </a:pPr>
            <a:r>
              <a:rPr lang="en-US" sz="2800" dirty="0" smtClean="0">
                <a:latin typeface="Gill Sans" charset="0"/>
              </a:rPr>
              <a:t>	</a:t>
            </a:r>
            <a:r>
              <a:rPr lang="en-US" sz="3520" dirty="0" smtClean="0">
                <a:latin typeface="Gill Sans" charset="0"/>
              </a:rPr>
              <a:t>History of English Studies in universities and schools, with specific focus on debates about the nature of post-16 English (A Level and HE), especially since the 1960s. + (Limited) research evidence from classrooms</a:t>
            </a:r>
          </a:p>
          <a:p>
            <a:pPr>
              <a:buNone/>
            </a:pPr>
            <a:endParaRPr lang="en-US" sz="3520" dirty="0" smtClean="0">
              <a:latin typeface="Gill Sans" charset="0"/>
            </a:endParaRPr>
          </a:p>
          <a:p>
            <a:pPr>
              <a:buNone/>
            </a:pPr>
            <a:r>
              <a:rPr lang="en-US" sz="3520" dirty="0" smtClean="0">
                <a:latin typeface="Gill Sans" charset="0"/>
              </a:rPr>
              <a:t>	1. </a:t>
            </a:r>
            <a:r>
              <a:rPr lang="en-US" sz="3520" dirty="0" smtClean="0">
                <a:latin typeface="+mj-lt"/>
              </a:rPr>
              <a:t>Consistent criticisms of A Level (Literature) from both secondary and higher sectors for:</a:t>
            </a:r>
          </a:p>
          <a:p>
            <a:pPr>
              <a:buNone/>
            </a:pPr>
            <a:endParaRPr lang="en-US" sz="2800" dirty="0" smtClean="0">
              <a:latin typeface="+mj-lt"/>
            </a:endParaRPr>
          </a:p>
          <a:p>
            <a:r>
              <a:rPr lang="en-US" sz="3520" dirty="0" smtClean="0">
                <a:latin typeface="+mj-lt"/>
              </a:rPr>
              <a:t>narrowness and conservatism</a:t>
            </a:r>
          </a:p>
          <a:p>
            <a:r>
              <a:rPr lang="en-US" sz="3520" dirty="0" smtClean="0">
                <a:latin typeface="+mj-lt"/>
              </a:rPr>
              <a:t>old-fashioned modes and methods</a:t>
            </a:r>
          </a:p>
          <a:p>
            <a:r>
              <a:rPr lang="en-US" sz="3520" dirty="0" smtClean="0">
                <a:latin typeface="+mj-lt"/>
              </a:rPr>
              <a:t>lack of theoretical framework </a:t>
            </a:r>
          </a:p>
          <a:p>
            <a:r>
              <a:rPr lang="en-US" sz="3520" dirty="0" smtClean="0">
                <a:latin typeface="+mj-lt"/>
              </a:rPr>
              <a:t>lack of engagement with cultural analysis and applications</a:t>
            </a:r>
          </a:p>
          <a:p>
            <a:endParaRPr lang="en-US" sz="3520" dirty="0" smtClean="0">
              <a:latin typeface="+mj-lt"/>
            </a:endParaRPr>
          </a:p>
          <a:p>
            <a:pPr>
              <a:buNone/>
            </a:pPr>
            <a:r>
              <a:rPr lang="en-US" sz="3520" dirty="0" smtClean="0">
                <a:latin typeface="+mj-lt"/>
              </a:rPr>
              <a:t>	2. Consistent lack of communication / co-operation between university and secondary sectors</a:t>
            </a:r>
          </a:p>
          <a:p>
            <a:pPr>
              <a:buNone/>
            </a:pPr>
            <a:endParaRPr lang="en-US" sz="2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0856"/>
            <a:ext cx="8229600" cy="5465307"/>
          </a:xfrm>
        </p:spPr>
        <p:txBody>
          <a:bodyPr>
            <a:normAutofit fontScale="85000" lnSpcReduction="20000"/>
          </a:bodyPr>
          <a:lstStyle/>
          <a:p>
            <a:pPr>
              <a:buNone/>
            </a:pPr>
            <a:r>
              <a:rPr lang="en-US" sz="3294" dirty="0" smtClean="0"/>
              <a:t>	</a:t>
            </a:r>
            <a:r>
              <a:rPr lang="en-US" sz="3059" dirty="0" smtClean="0"/>
              <a:t>3. Growing concern in HE with:</a:t>
            </a:r>
          </a:p>
          <a:p>
            <a:pPr>
              <a:buNone/>
            </a:pPr>
            <a:endParaRPr lang="en-US" sz="3294" dirty="0" smtClean="0"/>
          </a:p>
          <a:p>
            <a:r>
              <a:rPr lang="en-US" sz="2595" dirty="0">
                <a:latin typeface="+mj-lt"/>
              </a:rPr>
              <a:t>h</a:t>
            </a:r>
            <a:r>
              <a:rPr lang="en-US" sz="2595" dirty="0" smtClean="0">
                <a:latin typeface="+mj-lt"/>
              </a:rPr>
              <a:t>ow to provide ‘epistemological access’ in context of cultural diversity, widening participation, diversity of values - </a:t>
            </a:r>
            <a:r>
              <a:rPr lang="en-US" sz="2595" dirty="0" smtClean="0">
                <a:solidFill>
                  <a:srgbClr val="0000FF"/>
                </a:solidFill>
                <a:latin typeface="+mj-lt"/>
              </a:rPr>
              <a:t>‘Understanding University Learning’</a:t>
            </a:r>
            <a:endParaRPr lang="en-US" sz="2595" dirty="0" smtClean="0">
              <a:latin typeface="+mj-lt"/>
            </a:endParaRPr>
          </a:p>
          <a:p>
            <a:pPr>
              <a:buNone/>
            </a:pPr>
            <a:endParaRPr lang="en-US" dirty="0" smtClean="0"/>
          </a:p>
          <a:p>
            <a:pPr>
              <a:buNone/>
            </a:pPr>
            <a:r>
              <a:rPr lang="en-US" dirty="0" smtClean="0"/>
              <a:t>	4. </a:t>
            </a:r>
            <a:r>
              <a:rPr lang="en-US" sz="3059" dirty="0" smtClean="0"/>
              <a:t>Post-16 policy developments:</a:t>
            </a:r>
          </a:p>
          <a:p>
            <a:pPr>
              <a:buNone/>
            </a:pPr>
            <a:endParaRPr lang="en-US" dirty="0" smtClean="0"/>
          </a:p>
          <a:p>
            <a:r>
              <a:rPr lang="en-US" sz="2595" dirty="0" smtClean="0">
                <a:solidFill>
                  <a:srgbClr val="0000FF"/>
                </a:solidFill>
              </a:rPr>
              <a:t>RAE</a:t>
            </a:r>
            <a:r>
              <a:rPr lang="en-US" sz="2595" dirty="0" smtClean="0"/>
              <a:t> in universities</a:t>
            </a:r>
          </a:p>
          <a:p>
            <a:r>
              <a:rPr lang="en-US" sz="2595" dirty="0"/>
              <a:t>d</a:t>
            </a:r>
            <a:r>
              <a:rPr lang="en-US" sz="2595" dirty="0" smtClean="0"/>
              <a:t>evelopment of HE </a:t>
            </a:r>
            <a:r>
              <a:rPr lang="en-US" sz="2595" dirty="0" smtClean="0">
                <a:solidFill>
                  <a:srgbClr val="0000FF"/>
                </a:solidFill>
              </a:rPr>
              <a:t>Learning Academy</a:t>
            </a:r>
            <a:r>
              <a:rPr lang="en-US" sz="2595" dirty="0" smtClean="0"/>
              <a:t> / </a:t>
            </a:r>
            <a:r>
              <a:rPr lang="en-US" sz="2595" dirty="0" smtClean="0">
                <a:solidFill>
                  <a:srgbClr val="0000FF"/>
                </a:solidFill>
              </a:rPr>
              <a:t>Subject </a:t>
            </a:r>
            <a:r>
              <a:rPr lang="en-US" sz="2595" dirty="0" err="1" smtClean="0">
                <a:solidFill>
                  <a:srgbClr val="0000FF"/>
                </a:solidFill>
              </a:rPr>
              <a:t>Centres</a:t>
            </a:r>
            <a:r>
              <a:rPr lang="en-US" sz="2595" dirty="0" smtClean="0">
                <a:solidFill>
                  <a:srgbClr val="0000FF"/>
                </a:solidFill>
              </a:rPr>
              <a:t> </a:t>
            </a:r>
            <a:r>
              <a:rPr lang="en-US" sz="2595" dirty="0" smtClean="0"/>
              <a:t>with remit for curriculum/pedagogy</a:t>
            </a:r>
          </a:p>
          <a:p>
            <a:r>
              <a:rPr lang="en-US" sz="2595" dirty="0" smtClean="0">
                <a:solidFill>
                  <a:srgbClr val="0000FF"/>
                </a:solidFill>
              </a:rPr>
              <a:t>Curriculum 2000 </a:t>
            </a:r>
            <a:r>
              <a:rPr lang="en-US" sz="2595" dirty="0" smtClean="0"/>
              <a:t>(failed)</a:t>
            </a:r>
          </a:p>
          <a:p>
            <a:r>
              <a:rPr lang="en-US" sz="2595" dirty="0" smtClean="0">
                <a:solidFill>
                  <a:srgbClr val="0000FF"/>
                </a:solidFill>
              </a:rPr>
              <a:t>Tomlinson Report </a:t>
            </a:r>
            <a:r>
              <a:rPr lang="en-US" sz="2595" dirty="0" smtClean="0"/>
              <a:t>(rejected)</a:t>
            </a:r>
          </a:p>
          <a:p>
            <a:r>
              <a:rPr lang="en-US" sz="2595" dirty="0"/>
              <a:t>g</a:t>
            </a:r>
            <a:r>
              <a:rPr lang="en-US" sz="2595" dirty="0" smtClean="0"/>
              <a:t>rowth in interest in IB</a:t>
            </a:r>
          </a:p>
          <a:p>
            <a:r>
              <a:rPr lang="en-US" sz="2595" dirty="0" smtClean="0"/>
              <a:t>A Level 2008 developments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research issues</a:t>
            </a:r>
            <a:endParaRPr lang="en-US" dirty="0">
              <a:solidFill>
                <a:srgbClr val="0000FF"/>
              </a:solidFill>
            </a:endParaRPr>
          </a:p>
        </p:txBody>
      </p:sp>
      <p:sp>
        <p:nvSpPr>
          <p:cNvPr id="3" name="Content Placeholder 2"/>
          <p:cNvSpPr>
            <a:spLocks noGrp="1"/>
          </p:cNvSpPr>
          <p:nvPr>
            <p:ph idx="1"/>
          </p:nvPr>
        </p:nvSpPr>
        <p:spPr/>
        <p:txBody>
          <a:bodyPr vert="horz"/>
          <a:lstStyle/>
          <a:p>
            <a:r>
              <a:rPr lang="en-US" dirty="0" err="1" smtClean="0"/>
              <a:t>Generalisation</a:t>
            </a:r>
            <a:r>
              <a:rPr lang="en-US" dirty="0" smtClean="0"/>
              <a:t> from one case study must be made with care</a:t>
            </a:r>
          </a:p>
          <a:p>
            <a:r>
              <a:rPr lang="en-US" dirty="0" smtClean="0"/>
              <a:t>Ideally, we need more research</a:t>
            </a:r>
          </a:p>
          <a:p>
            <a:pPr>
              <a:buNone/>
            </a:pPr>
            <a:r>
              <a:rPr lang="en-US" dirty="0" smtClean="0"/>
              <a:t>BUT</a:t>
            </a:r>
          </a:p>
          <a:p>
            <a:r>
              <a:rPr lang="en-US" dirty="0" smtClean="0"/>
              <a:t> The case study takes one random, typical, average group and identifies issues likely to be of </a:t>
            </a:r>
            <a:r>
              <a:rPr lang="en-US" smtClean="0"/>
              <a:t>common concern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19582"/>
            <a:ext cx="8229600" cy="1143000"/>
          </a:xfrm>
        </p:spPr>
        <p:txBody>
          <a:bodyPr>
            <a:normAutofit fontScale="90000"/>
          </a:bodyPr>
          <a:lstStyle/>
          <a:p>
            <a:r>
              <a:rPr lang="en-US" dirty="0" smtClean="0">
                <a:solidFill>
                  <a:srgbClr val="FF6600"/>
                </a:solidFill>
              </a:rPr>
              <a:t>Connections with </a:t>
            </a:r>
            <a:br>
              <a:rPr lang="en-US" dirty="0" smtClean="0">
                <a:solidFill>
                  <a:srgbClr val="FF6600"/>
                </a:solidFill>
              </a:rPr>
            </a:br>
            <a:r>
              <a:rPr lang="en-US" dirty="0" smtClean="0">
                <a:solidFill>
                  <a:srgbClr val="FF6600"/>
                </a:solidFill>
              </a:rPr>
              <a:t>University English</a:t>
            </a:r>
            <a:endParaRPr lang="en-US" dirty="0">
              <a:solidFill>
                <a:srgbClr val="FF6600"/>
              </a:solidFill>
            </a:endParaRPr>
          </a:p>
        </p:txBody>
      </p:sp>
      <p:sp>
        <p:nvSpPr>
          <p:cNvPr id="3" name="Content Placeholder 2"/>
          <p:cNvSpPr>
            <a:spLocks noGrp="1"/>
          </p:cNvSpPr>
          <p:nvPr>
            <p:ph idx="1"/>
          </p:nvPr>
        </p:nvSpPr>
        <p:spPr>
          <a:xfrm>
            <a:off x="457200" y="2199517"/>
            <a:ext cx="8229600" cy="3926646"/>
          </a:xfrm>
        </p:spPr>
        <p:txBody>
          <a:bodyPr>
            <a:normAutofit lnSpcReduction="10000"/>
          </a:bodyPr>
          <a:lstStyle/>
          <a:p>
            <a:r>
              <a:rPr lang="en-US" dirty="0" smtClean="0"/>
              <a:t>Recently completed PhD study of transition between A Level and University English</a:t>
            </a:r>
          </a:p>
          <a:p>
            <a:r>
              <a:rPr lang="en-US" dirty="0" smtClean="0"/>
              <a:t>Continuing research into Post-16 English at Brunel University</a:t>
            </a:r>
          </a:p>
          <a:p>
            <a:pPr>
              <a:buNone/>
            </a:pPr>
            <a:endParaRPr lang="en-US" dirty="0" smtClean="0"/>
          </a:p>
          <a:p>
            <a:r>
              <a:rPr lang="en-US" dirty="0" smtClean="0"/>
              <a:t>Worked with HE English Subject Centre on transition issues and on A Level </a:t>
            </a:r>
            <a:r>
              <a:rPr lang="en-US" dirty="0"/>
              <a:t>c</a:t>
            </a:r>
            <a:r>
              <a:rPr lang="en-US" dirty="0" smtClean="0"/>
              <a:t>urriculum issues </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Data 1</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Observations of core seminar and lecture every week for one year (theory/ways of reading)</a:t>
            </a:r>
          </a:p>
          <a:p>
            <a:r>
              <a:rPr lang="en-US" dirty="0" smtClean="0"/>
              <a:t>Interviews with seminar lecturers twice each term</a:t>
            </a:r>
          </a:p>
          <a:p>
            <a:r>
              <a:rPr lang="en-US" dirty="0" smtClean="0"/>
              <a:t>Interviews with focus group of seven students twice each term</a:t>
            </a:r>
          </a:p>
          <a:p>
            <a:r>
              <a:rPr lang="en-US" dirty="0" smtClean="0"/>
              <a:t>Interviews with individuals from focus group</a:t>
            </a:r>
          </a:p>
          <a:p>
            <a:r>
              <a:rPr lang="en-US" dirty="0" smtClean="0"/>
              <a:t>Questionnaire data from whole class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Theory module</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Module on Ways of Reading – Texts and Interpretations </a:t>
            </a:r>
          </a:p>
          <a:p>
            <a:r>
              <a:rPr lang="en-US" dirty="0" smtClean="0"/>
              <a:t>Set texts (all three genres, ranging across periods, from Shakespeare to T.S. Eliot to </a:t>
            </a:r>
            <a:r>
              <a:rPr lang="en-US" dirty="0" err="1" smtClean="0"/>
              <a:t>Caryl</a:t>
            </a:r>
            <a:r>
              <a:rPr lang="en-US" dirty="0" smtClean="0"/>
              <a:t> Churchill, interspersed with study of literary theories, using Literary Theory reader (</a:t>
            </a:r>
            <a:r>
              <a:rPr lang="en-US" dirty="0" err="1" smtClean="0"/>
              <a:t>Rivkin</a:t>
            </a:r>
            <a:r>
              <a:rPr lang="en-US" dirty="0" smtClean="0"/>
              <a:t> and Ryan) as core text</a:t>
            </a:r>
          </a:p>
          <a:p>
            <a:r>
              <a:rPr lang="en-US" dirty="0" smtClean="0"/>
              <a:t>Limited core English in first year: most options in second and third year.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Findings: Headlines 1 – A Level</a:t>
            </a:r>
            <a:endParaRPr lang="en-US"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j-lt"/>
              </a:rPr>
              <a:t>In some respects, A Level Literature (Curriculum 2000) prepared students poorly for demands of the HE English course:</a:t>
            </a:r>
          </a:p>
          <a:p>
            <a:pPr>
              <a:buNone/>
            </a:pPr>
            <a:endParaRPr lang="en-US" dirty="0" smtClean="0">
              <a:latin typeface="+mj-lt"/>
            </a:endParaRPr>
          </a:p>
          <a:p>
            <a:r>
              <a:rPr lang="en-US" sz="2378" dirty="0" smtClean="0">
                <a:latin typeface="+mj-lt"/>
              </a:rPr>
              <a:t>Little introduction to the likely content of a university course</a:t>
            </a:r>
          </a:p>
          <a:p>
            <a:r>
              <a:rPr lang="en-US" sz="2378" dirty="0" smtClean="0">
                <a:latin typeface="+mj-lt"/>
              </a:rPr>
              <a:t>Little introduction to HE research skills / teaching and learning conditions (lectures, libraries, etc.)</a:t>
            </a:r>
          </a:p>
          <a:p>
            <a:r>
              <a:rPr lang="en-US" sz="2378" dirty="0" smtClean="0">
                <a:latin typeface="+mj-lt"/>
              </a:rPr>
              <a:t>Little secondary/critical reading</a:t>
            </a:r>
          </a:p>
          <a:p>
            <a:r>
              <a:rPr lang="en-US" sz="2378" dirty="0" smtClean="0">
                <a:latin typeface="+mj-lt"/>
              </a:rPr>
              <a:t>Little reading in or out of class beyond a few set texts</a:t>
            </a:r>
          </a:p>
          <a:p>
            <a:r>
              <a:rPr lang="en-US" sz="2378" dirty="0" smtClean="0">
                <a:latin typeface="+mj-lt"/>
              </a:rPr>
              <a:t>Little sense of study shaped by broad disciplinary frameworks – e.g. genre, narrative, form, representation, history.</a:t>
            </a:r>
          </a:p>
          <a:p>
            <a:r>
              <a:rPr lang="en-US" sz="2378" dirty="0" smtClean="0">
                <a:latin typeface="+mj-lt"/>
              </a:rPr>
              <a:t>Little sense of consideration of broad cultural contexts – literature ‘in the world’ – and issues (the canon, value, purposes of literary study, etc)</a:t>
            </a:r>
          </a:p>
          <a:p>
            <a:r>
              <a:rPr lang="en-US" sz="2378" dirty="0" smtClean="0">
                <a:latin typeface="+mj-lt"/>
              </a:rPr>
              <a:t>Little chance to make cross-disciplinary connections</a:t>
            </a:r>
          </a:p>
          <a:p>
            <a:endParaRPr lang="en-US" sz="2378" dirty="0" smtClean="0">
              <a:latin typeface="+mj-lt"/>
            </a:endParaRPr>
          </a:p>
          <a:p>
            <a:endParaRPr lang="en-US" dirty="0" smtClean="0">
              <a:latin typeface="+mj-lt"/>
            </a:endParaRPr>
          </a:p>
          <a:p>
            <a:endParaRPr lang="en-US" dirty="0" smtClean="0">
              <a:latin typeface="+mj-lt"/>
            </a:endParaRPr>
          </a:p>
          <a:p>
            <a:endParaRPr lang="en-US" dirty="0" smtClean="0">
              <a:latin typeface="+mj-lt"/>
            </a:endParaRPr>
          </a:p>
          <a:p>
            <a:endParaRPr lang="en-US" dirty="0" smtClean="0">
              <a:latin typeface="+mj-lt"/>
            </a:endParaRPr>
          </a:p>
          <a:p>
            <a:endParaRPr lang="en-US" dirty="0" smtClean="0">
              <a:latin typeface="Gill Sans"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Findings: Headlines 2 - HE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8000"/>
                </a:solidFill>
              </a:rPr>
              <a:t>The HE course introduced students to a wide range of stimulating texts and ideas, </a:t>
            </a:r>
            <a:r>
              <a:rPr lang="en-US" dirty="0" err="1" smtClean="0">
                <a:solidFill>
                  <a:srgbClr val="008000"/>
                </a:solidFill>
              </a:rPr>
              <a:t>emphasising</a:t>
            </a:r>
            <a:r>
              <a:rPr lang="en-US" dirty="0" smtClean="0">
                <a:solidFill>
                  <a:srgbClr val="008000"/>
                </a:solidFill>
              </a:rPr>
              <a:t> frameworks, theories, contexts, etc. Students often expressed surprise at and interest in these.</a:t>
            </a:r>
          </a:p>
          <a:p>
            <a:pPr>
              <a:buNone/>
            </a:pPr>
            <a:endParaRPr lang="en-US" dirty="0" smtClean="0"/>
          </a:p>
          <a:p>
            <a:r>
              <a:rPr lang="en-US" dirty="0" smtClean="0">
                <a:solidFill>
                  <a:srgbClr val="FF0000"/>
                </a:solidFill>
              </a:rPr>
              <a:t>However, lecturers sometimes did not pitch curriculum and pedagogy  at an appropriate level (given students’ prior knowledge and experience, and their varied motivations for learning) and many students became alienated and confused.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Findings: Headlines 2 - HE</a:t>
            </a:r>
            <a:endParaRPr lang="en-US" dirty="0">
              <a:solidFill>
                <a:srgbClr val="0000FF"/>
              </a:solidFill>
            </a:endParaRPr>
          </a:p>
        </p:txBody>
      </p:sp>
      <p:sp>
        <p:nvSpPr>
          <p:cNvPr id="3" name="Content Placeholder 2"/>
          <p:cNvSpPr>
            <a:spLocks noGrp="1"/>
          </p:cNvSpPr>
          <p:nvPr>
            <p:ph idx="1"/>
          </p:nvPr>
        </p:nvSpPr>
        <p:spPr>
          <a:xfrm>
            <a:off x="457200" y="1600200"/>
            <a:ext cx="8229600" cy="4733792"/>
          </a:xfrm>
        </p:spPr>
        <p:txBody>
          <a:bodyPr>
            <a:normAutofit fontScale="70000" lnSpcReduction="20000"/>
          </a:bodyPr>
          <a:lstStyle/>
          <a:p>
            <a:r>
              <a:rPr lang="en-US" dirty="0" smtClean="0">
                <a:latin typeface="+mj-lt"/>
              </a:rPr>
              <a:t>The modules often did not start from where students </a:t>
            </a:r>
            <a:r>
              <a:rPr lang="en-US" i="1" dirty="0" smtClean="0">
                <a:latin typeface="+mj-lt"/>
              </a:rPr>
              <a:t>are</a:t>
            </a:r>
            <a:r>
              <a:rPr lang="en-US" dirty="0" smtClean="0">
                <a:latin typeface="+mj-lt"/>
              </a:rPr>
              <a:t> or engage with / build on students’ varied motivations or rationales for study </a:t>
            </a:r>
          </a:p>
          <a:p>
            <a:r>
              <a:rPr lang="en-US" dirty="0">
                <a:latin typeface="+mj-lt"/>
              </a:rPr>
              <a:t>L</a:t>
            </a:r>
            <a:r>
              <a:rPr lang="en-US" dirty="0" smtClean="0">
                <a:latin typeface="+mj-lt"/>
              </a:rPr>
              <a:t>ecturers often seemed to over-estimate students’ existing knowledge base and intellectual confidence</a:t>
            </a:r>
          </a:p>
          <a:p>
            <a:r>
              <a:rPr lang="en-US" dirty="0" smtClean="0">
                <a:latin typeface="+mj-lt"/>
              </a:rPr>
              <a:t>Meta-cognitive support for students - access to theoretical discourses and self-positioning at a level </a:t>
            </a:r>
            <a:r>
              <a:rPr lang="en-US" i="1" dirty="0" smtClean="0">
                <a:latin typeface="+mj-lt"/>
              </a:rPr>
              <a:t>with which students could engage</a:t>
            </a:r>
            <a:r>
              <a:rPr lang="en-US" dirty="0" smtClean="0">
                <a:latin typeface="+mj-lt"/>
              </a:rPr>
              <a:t> - was often weak (partly because of restricted teaching time). Opportunities for student voice to be heard were limited. Likewise for collaboration and discussion.</a:t>
            </a:r>
          </a:p>
          <a:p>
            <a:r>
              <a:rPr lang="en-US" dirty="0" smtClean="0">
                <a:latin typeface="+mj-lt"/>
              </a:rPr>
              <a:t>Many concepts covered were pitched inappropriately but </a:t>
            </a:r>
            <a:r>
              <a:rPr lang="en-US" i="1" dirty="0" smtClean="0">
                <a:latin typeface="+mj-lt"/>
              </a:rPr>
              <a:t>could</a:t>
            </a:r>
            <a:r>
              <a:rPr lang="en-US" dirty="0" smtClean="0">
                <a:latin typeface="+mj-lt"/>
              </a:rPr>
              <a:t> be accessible given more appropriate presentation and pedagogy, Critical theory reader was too hard for unmediated study at this level.</a:t>
            </a:r>
          </a:p>
          <a:p>
            <a:r>
              <a:rPr lang="en-US" dirty="0" smtClean="0">
                <a:latin typeface="+mj-lt"/>
              </a:rPr>
              <a:t>Because of these difficulties, many students were silent in seminars and many became alienated as the course progressed, and adopted ‘instrumental’ approaches to learning.</a:t>
            </a:r>
          </a:p>
          <a:p>
            <a:endParaRPr lang="en-US" dirty="0" smtClean="0">
              <a:latin typeface="+mj-lt"/>
            </a:endParaRPr>
          </a:p>
          <a:p>
            <a:endParaRPr lang="en-US" dirty="0" smtClean="0">
              <a:latin typeface="+mj-lt"/>
            </a:endParaRPr>
          </a:p>
          <a:p>
            <a:endParaRPr lang="en-US"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difficulties for students</a:t>
            </a:r>
            <a:endParaRPr lang="en-US" dirty="0">
              <a:solidFill>
                <a:srgbClr val="0000FF"/>
              </a:solidFill>
            </a:endParaRPr>
          </a:p>
        </p:txBody>
      </p:sp>
      <p:sp>
        <p:nvSpPr>
          <p:cNvPr id="3" name="Content Placeholder 2"/>
          <p:cNvSpPr>
            <a:spLocks noGrp="1"/>
          </p:cNvSpPr>
          <p:nvPr>
            <p:ph idx="1"/>
          </p:nvPr>
        </p:nvSpPr>
        <p:spPr>
          <a:xfrm>
            <a:off x="457200" y="1593830"/>
            <a:ext cx="8229600" cy="4532334"/>
          </a:xfrm>
        </p:spPr>
        <p:txBody>
          <a:bodyPr>
            <a:normAutofit fontScale="47500" lnSpcReduction="20000"/>
          </a:bodyPr>
          <a:lstStyle/>
          <a:p>
            <a:pPr lvl="0"/>
            <a:r>
              <a:rPr lang="en-GB" sz="4421" dirty="0"/>
              <a:t>Reading </a:t>
            </a:r>
            <a:r>
              <a:rPr lang="en-GB" sz="4421" dirty="0">
                <a:solidFill>
                  <a:srgbClr val="660066"/>
                </a:solidFill>
              </a:rPr>
              <a:t>widely</a:t>
            </a:r>
            <a:r>
              <a:rPr lang="en-GB" sz="4421" dirty="0"/>
              <a:t> and quickly, especially in pre-twentieth century literature</a:t>
            </a:r>
          </a:p>
          <a:p>
            <a:pPr lvl="0"/>
            <a:r>
              <a:rPr lang="en-GB" sz="4421" dirty="0"/>
              <a:t>Negotiating the</a:t>
            </a:r>
            <a:r>
              <a:rPr lang="en-GB" sz="4421" dirty="0" smtClean="0"/>
              <a:t> </a:t>
            </a:r>
            <a:r>
              <a:rPr lang="en-GB" sz="4421" dirty="0" smtClean="0">
                <a:solidFill>
                  <a:srgbClr val="660066"/>
                </a:solidFill>
              </a:rPr>
              <a:t>secondary literature </a:t>
            </a:r>
            <a:r>
              <a:rPr lang="en-GB" sz="4421" dirty="0"/>
              <a:t>of literary scholarship</a:t>
            </a:r>
          </a:p>
          <a:p>
            <a:pPr lvl="0"/>
            <a:r>
              <a:rPr lang="en-GB" sz="4421" dirty="0"/>
              <a:t>Understanding / assimilating purposes, methods, </a:t>
            </a:r>
            <a:r>
              <a:rPr lang="en-GB" sz="4421" dirty="0">
                <a:solidFill>
                  <a:srgbClr val="660066"/>
                </a:solidFill>
              </a:rPr>
              <a:t>parameters and frameworks</a:t>
            </a:r>
            <a:r>
              <a:rPr lang="en-GB" sz="4421" dirty="0"/>
              <a:t> of literary </a:t>
            </a:r>
            <a:r>
              <a:rPr lang="en-GB" sz="4421" dirty="0" smtClean="0"/>
              <a:t>study (note-taking, research skills, etc)</a:t>
            </a:r>
          </a:p>
          <a:p>
            <a:pPr lvl="0"/>
            <a:r>
              <a:rPr lang="en-GB" sz="4421" dirty="0"/>
              <a:t>Engaging with</a:t>
            </a:r>
            <a:r>
              <a:rPr lang="en-GB" sz="4421" dirty="0" smtClean="0"/>
              <a:t> </a:t>
            </a:r>
            <a:r>
              <a:rPr lang="en-GB" sz="4421" dirty="0" smtClean="0">
                <a:solidFill>
                  <a:srgbClr val="660066"/>
                </a:solidFill>
              </a:rPr>
              <a:t>broad</a:t>
            </a:r>
            <a:r>
              <a:rPr lang="en-GB" sz="4421" dirty="0" smtClean="0"/>
              <a:t> socio</a:t>
            </a:r>
            <a:r>
              <a:rPr lang="en-GB" sz="4421" dirty="0"/>
              <a:t>-cultural-linguistic aspects of literature, especially those beyond the analysis of the fictional world of the single text</a:t>
            </a:r>
          </a:p>
          <a:p>
            <a:pPr lvl="0"/>
            <a:r>
              <a:rPr lang="en-GB" sz="4421" dirty="0"/>
              <a:t>Poetry – technical and aesthetic aspects; </a:t>
            </a:r>
            <a:r>
              <a:rPr lang="en-GB" sz="4421" dirty="0">
                <a:solidFill>
                  <a:srgbClr val="660066"/>
                </a:solidFill>
              </a:rPr>
              <a:t>understanding the genre</a:t>
            </a:r>
            <a:r>
              <a:rPr lang="en-GB" sz="4421" dirty="0"/>
              <a:t>, its forms and conditions</a:t>
            </a:r>
          </a:p>
          <a:p>
            <a:pPr lvl="0"/>
            <a:r>
              <a:rPr lang="en-GB" sz="4421" dirty="0"/>
              <a:t>Seeing literary texts as part of a </a:t>
            </a:r>
            <a:r>
              <a:rPr lang="en-GB" sz="4421" dirty="0">
                <a:solidFill>
                  <a:srgbClr val="660066"/>
                </a:solidFill>
              </a:rPr>
              <a:t>real world</a:t>
            </a:r>
            <a:r>
              <a:rPr lang="en-GB" sz="4421" dirty="0" smtClean="0">
                <a:solidFill>
                  <a:srgbClr val="660066"/>
                </a:solidFill>
              </a:rPr>
              <a:t> beyond the classroom </a:t>
            </a:r>
            <a:r>
              <a:rPr lang="en-GB" sz="4421" dirty="0" smtClean="0"/>
              <a:t>of </a:t>
            </a:r>
            <a:r>
              <a:rPr lang="en-GB" sz="4421" dirty="0"/>
              <a:t>the production</a:t>
            </a:r>
            <a:r>
              <a:rPr lang="en-GB" sz="4421" dirty="0" smtClean="0"/>
              <a:t>, </a:t>
            </a:r>
            <a:r>
              <a:rPr lang="en-GB" sz="4421" dirty="0"/>
              <a:t>consumption, reception and interpretation of texts in a</a:t>
            </a:r>
            <a:r>
              <a:rPr lang="en-GB" sz="4421" dirty="0" smtClean="0"/>
              <a:t> social context rather </a:t>
            </a:r>
            <a:r>
              <a:rPr lang="en-GB" sz="4421" dirty="0"/>
              <a:t>than as objects for analysis in a classroom</a:t>
            </a:r>
          </a:p>
          <a:p>
            <a:pPr lvl="0"/>
            <a:r>
              <a:rPr lang="en-GB" sz="4421" dirty="0"/>
              <a:t>Recognising and addressing </a:t>
            </a:r>
            <a:r>
              <a:rPr lang="en-GB" sz="4421" dirty="0" smtClean="0">
                <a:solidFill>
                  <a:srgbClr val="660066"/>
                </a:solidFill>
              </a:rPr>
              <a:t>cultural/political </a:t>
            </a:r>
            <a:r>
              <a:rPr lang="en-GB" sz="4421" dirty="0">
                <a:solidFill>
                  <a:srgbClr val="660066"/>
                </a:solidFill>
              </a:rPr>
              <a:t>references</a:t>
            </a:r>
            <a:r>
              <a:rPr lang="en-GB" sz="4421" dirty="0"/>
              <a:t>, </a:t>
            </a:r>
            <a:r>
              <a:rPr lang="en-GB" sz="4421" dirty="0">
                <a:solidFill>
                  <a:srgbClr val="660066"/>
                </a:solidFill>
              </a:rPr>
              <a:t>allusions</a:t>
            </a:r>
          </a:p>
          <a:p>
            <a:pPr lvl="0"/>
            <a:r>
              <a:rPr lang="en-GB" sz="4421" dirty="0"/>
              <a:t>Skills of close reading</a:t>
            </a:r>
            <a:endParaRPr lang="en-GB" sz="4421" dirty="0" smtClean="0"/>
          </a:p>
          <a:p>
            <a:endParaRPr lang="en-GB"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336589"/>
            <a:ext cx="8229600" cy="2203128"/>
          </a:xfrm>
        </p:spPr>
        <p:txBody>
          <a:bodyPr>
            <a:normAutofit/>
          </a:bodyPr>
          <a:lstStyle/>
          <a:p>
            <a:pPr eaLnBrk="1" hangingPunct="1"/>
            <a:r>
              <a:rPr lang="en-US" dirty="0" smtClean="0">
                <a:solidFill>
                  <a:srgbClr val="FF0000"/>
                </a:solidFill>
                <a:ea typeface="ＭＳ Ｐゴシック" pitchFamily="-65" charset="-128"/>
                <a:cs typeface="ＭＳ Ｐゴシック" pitchFamily="-65" charset="-128"/>
              </a:rPr>
              <a:t>Mind the Gap: </a:t>
            </a:r>
            <a:br>
              <a:rPr lang="en-US" dirty="0" smtClean="0">
                <a:solidFill>
                  <a:srgbClr val="FF0000"/>
                </a:solidFill>
                <a:ea typeface="ＭＳ Ｐゴシック" pitchFamily="-65" charset="-128"/>
                <a:cs typeface="ＭＳ Ｐゴシック" pitchFamily="-65" charset="-128"/>
              </a:rPr>
            </a:br>
            <a:r>
              <a:rPr lang="en-US" sz="4000" i="1" dirty="0" smtClean="0">
                <a:solidFill>
                  <a:srgbClr val="FF0000"/>
                </a:solidFill>
                <a:ea typeface="ＭＳ Ｐゴシック" pitchFamily="-65" charset="-128"/>
                <a:cs typeface="ＭＳ Ｐゴシック" pitchFamily="-65" charset="-128"/>
              </a:rPr>
              <a:t>Things That Even An A Grade Student Might Have Some Difficulty With</a:t>
            </a:r>
          </a:p>
        </p:txBody>
      </p:sp>
      <p:sp>
        <p:nvSpPr>
          <p:cNvPr id="3" name="Content Placeholder 2"/>
          <p:cNvSpPr>
            <a:spLocks noGrp="1"/>
          </p:cNvSpPr>
          <p:nvPr>
            <p:ph idx="1"/>
          </p:nvPr>
        </p:nvSpPr>
        <p:spPr>
          <a:xfrm>
            <a:off x="457200" y="2747088"/>
            <a:ext cx="8229600" cy="3379076"/>
          </a:xfrm>
        </p:spPr>
        <p:txBody>
          <a:bodyPr rtlCol="0">
            <a:normAutofit fontScale="85000" lnSpcReduction="20000"/>
          </a:bodyPr>
          <a:lstStyle/>
          <a:p>
            <a:pPr eaLnBrk="1" fontAlgn="auto" hangingPunct="1">
              <a:spcAft>
                <a:spcPts val="0"/>
              </a:spcAft>
              <a:buFont typeface="Arial"/>
              <a:buNone/>
              <a:defRPr/>
            </a:pPr>
            <a:endParaRPr lang="en-US" dirty="0" smtClean="0">
              <a:solidFill>
                <a:srgbClr val="660066"/>
              </a:solidFill>
              <a:ea typeface="+mn-ea"/>
              <a:cs typeface="+mn-cs"/>
            </a:endParaRPr>
          </a:p>
          <a:p>
            <a:pPr>
              <a:defRPr/>
            </a:pPr>
            <a:r>
              <a:rPr lang="en-US" dirty="0" smtClean="0">
                <a:solidFill>
                  <a:srgbClr val="660066"/>
                </a:solidFill>
              </a:rPr>
              <a:t>They have done ‘texts’ and have a limited sense of ‘contexts’ and ‘interpretations’</a:t>
            </a:r>
          </a:p>
          <a:p>
            <a:pPr>
              <a:defRPr/>
            </a:pPr>
            <a:r>
              <a:rPr lang="en-US" dirty="0" smtClean="0">
                <a:solidFill>
                  <a:srgbClr val="660066"/>
                </a:solidFill>
                <a:ea typeface="+mn-ea"/>
                <a:cs typeface="+mn-cs"/>
              </a:rPr>
              <a:t>The </a:t>
            </a:r>
            <a:r>
              <a:rPr lang="en-US" dirty="0" smtClean="0">
                <a:solidFill>
                  <a:srgbClr val="660066"/>
                </a:solidFill>
              </a:rPr>
              <a:t>‘gap’ is in the area of:</a:t>
            </a:r>
          </a:p>
          <a:p>
            <a:pPr algn="ctr" eaLnBrk="1" fontAlgn="auto" hangingPunct="1">
              <a:spcAft>
                <a:spcPts val="0"/>
              </a:spcAft>
              <a:buFont typeface="Arial"/>
              <a:buNone/>
              <a:defRPr/>
            </a:pPr>
            <a:r>
              <a:rPr lang="en-US" dirty="0" smtClean="0">
                <a:solidFill>
                  <a:srgbClr val="660066"/>
                </a:solidFill>
              </a:rPr>
              <a:t>c</a:t>
            </a:r>
            <a:r>
              <a:rPr lang="en-US" dirty="0" smtClean="0">
                <a:solidFill>
                  <a:srgbClr val="660066"/>
                </a:solidFill>
                <a:ea typeface="+mn-ea"/>
                <a:cs typeface="+mn-cs"/>
              </a:rPr>
              <a:t>oncepts, forms, genres, styles, histories, movements, values, cultures, politics.</a:t>
            </a:r>
          </a:p>
          <a:p>
            <a:pPr>
              <a:defRPr/>
            </a:pPr>
            <a:r>
              <a:rPr lang="en-US" dirty="0" smtClean="0">
                <a:solidFill>
                  <a:srgbClr val="660066"/>
                </a:solidFill>
              </a:rPr>
              <a:t>They need to move from ‘texts’ to ‘literature’</a:t>
            </a:r>
            <a:endParaRPr lang="en-US" dirty="0" smtClean="0">
              <a:solidFill>
                <a:srgbClr val="660066"/>
              </a:solidFill>
              <a:ea typeface="+mn-ea"/>
              <a:cs typeface="+mn-cs"/>
            </a:endParaRPr>
          </a:p>
          <a:p>
            <a:pPr>
              <a:defRPr/>
            </a:pPr>
            <a:r>
              <a:rPr lang="en-US" dirty="0" smtClean="0">
                <a:solidFill>
                  <a:srgbClr val="660066"/>
                </a:solidFill>
              </a:rPr>
              <a:t>To what extent are they ready for theory?</a:t>
            </a:r>
            <a:endParaRPr lang="en-US" dirty="0" smtClean="0">
              <a:solidFill>
                <a:srgbClr val="660066"/>
              </a:solidFill>
              <a:ea typeface="+mn-ea"/>
              <a:cs typeface="+mn-cs"/>
            </a:endParaRPr>
          </a:p>
          <a:p>
            <a:pPr algn="ctr" eaLnBrk="1" fontAlgn="auto" hangingPunct="1">
              <a:spcAft>
                <a:spcPts val="0"/>
              </a:spcAft>
              <a:buFont typeface="Arial"/>
              <a:buNone/>
              <a:defRPr/>
            </a:pPr>
            <a:endParaRPr lang="en-US" dirty="0" smtClean="0">
              <a:solidFill>
                <a:srgbClr val="660066"/>
              </a:solidFill>
              <a:ea typeface="+mn-ea"/>
              <a:cs typeface="+mn-cs"/>
            </a:endParaRPr>
          </a:p>
          <a:p>
            <a:pPr lvl="1" eaLnBrk="1" fontAlgn="auto" hangingPunct="1">
              <a:spcAft>
                <a:spcPts val="0"/>
              </a:spcAft>
              <a:buFont typeface="Arial"/>
              <a:buNone/>
              <a:defRPr/>
            </a:pPr>
            <a:endParaRPr lang="en-US" dirty="0">
              <a:ea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6772"/>
            <a:ext cx="8229600" cy="5439391"/>
          </a:xfrm>
        </p:spPr>
        <p:txBody>
          <a:bodyPr>
            <a:normAutofit fontScale="70000" lnSpcReduction="20000"/>
          </a:bodyPr>
          <a:lstStyle/>
          <a:p>
            <a:r>
              <a:rPr lang="en-US" dirty="0" smtClean="0">
                <a:solidFill>
                  <a:srgbClr val="008000"/>
                </a:solidFill>
              </a:rPr>
              <a:t>Poems / poetry </a:t>
            </a:r>
          </a:p>
          <a:p>
            <a:pPr lvl="1"/>
            <a:r>
              <a:rPr lang="en-US" dirty="0" smtClean="0"/>
              <a:t>overview of poetic form? </a:t>
            </a:r>
          </a:p>
          <a:p>
            <a:pPr lvl="1"/>
            <a:r>
              <a:rPr lang="en-US" dirty="0"/>
              <a:t>u</a:t>
            </a:r>
            <a:r>
              <a:rPr lang="en-US" dirty="0" smtClean="0"/>
              <a:t>nderstanding of the craft and </a:t>
            </a:r>
            <a:r>
              <a:rPr lang="en-US" i="1" dirty="0" smtClean="0"/>
              <a:t>motivation </a:t>
            </a:r>
            <a:r>
              <a:rPr lang="en-US" dirty="0" smtClean="0"/>
              <a:t>of the poet?</a:t>
            </a:r>
          </a:p>
          <a:p>
            <a:pPr lvl="1"/>
            <a:r>
              <a:rPr lang="en-US" dirty="0" smtClean="0"/>
              <a:t>understanding of oral origins of poetry, poetry as performance / sound-world / storytelling / language-play?</a:t>
            </a:r>
          </a:p>
          <a:p>
            <a:pPr lvl="1"/>
            <a:r>
              <a:rPr lang="en-US" dirty="0"/>
              <a:t>g</a:t>
            </a:r>
            <a:r>
              <a:rPr lang="en-US" dirty="0" smtClean="0"/>
              <a:t>rasp of poetry as something that exists outside the classroom and has </a:t>
            </a:r>
            <a:r>
              <a:rPr lang="en-US" i="1" dirty="0" smtClean="0"/>
              <a:t>real </a:t>
            </a:r>
            <a:r>
              <a:rPr lang="en-US" dirty="0" smtClean="0"/>
              <a:t>readers?</a:t>
            </a:r>
          </a:p>
          <a:p>
            <a:pPr lvl="1"/>
            <a:endParaRPr lang="en-US" dirty="0" smtClean="0"/>
          </a:p>
          <a:p>
            <a:r>
              <a:rPr lang="en-US" dirty="0" smtClean="0">
                <a:solidFill>
                  <a:srgbClr val="008000"/>
                </a:solidFill>
              </a:rPr>
              <a:t>Plays / drama-theatre</a:t>
            </a:r>
          </a:p>
          <a:p>
            <a:pPr lvl="1"/>
            <a:r>
              <a:rPr lang="en-US" dirty="0"/>
              <a:t>o</a:t>
            </a:r>
            <a:r>
              <a:rPr lang="en-US" dirty="0" smtClean="0"/>
              <a:t>verview of dramatic form and origins of drama in poetry / performance / ritual?</a:t>
            </a:r>
          </a:p>
          <a:p>
            <a:pPr lvl="1"/>
            <a:r>
              <a:rPr lang="en-US" dirty="0"/>
              <a:t>u</a:t>
            </a:r>
            <a:r>
              <a:rPr lang="en-US" dirty="0" smtClean="0"/>
              <a:t>nderstanding of the development of drama / theatre from </a:t>
            </a:r>
            <a:r>
              <a:rPr lang="en-US" dirty="0" err="1" smtClean="0"/>
              <a:t>stylised</a:t>
            </a:r>
            <a:r>
              <a:rPr lang="en-US" dirty="0" smtClean="0"/>
              <a:t> ritual to realism etc?</a:t>
            </a:r>
          </a:p>
          <a:p>
            <a:pPr lvl="1"/>
            <a:r>
              <a:rPr lang="en-US" dirty="0"/>
              <a:t>s</a:t>
            </a:r>
            <a:r>
              <a:rPr lang="en-US" dirty="0" smtClean="0"/>
              <a:t>ense of  drama as collaborative, social, etc?</a:t>
            </a:r>
          </a:p>
          <a:p>
            <a:pPr lvl="1"/>
            <a:endParaRPr lang="en-US" dirty="0" smtClean="0"/>
          </a:p>
          <a:p>
            <a:r>
              <a:rPr lang="en-US" dirty="0" smtClean="0">
                <a:solidFill>
                  <a:srgbClr val="008000"/>
                </a:solidFill>
              </a:rPr>
              <a:t>Novels / the novel</a:t>
            </a:r>
          </a:p>
          <a:p>
            <a:pPr lvl="1"/>
            <a:r>
              <a:rPr lang="en-US" dirty="0"/>
              <a:t>t</a:t>
            </a:r>
            <a:r>
              <a:rPr lang="en-US" dirty="0" smtClean="0"/>
              <a:t>he rise of the novel? </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3814"/>
            <a:ext cx="8229600" cy="5452349"/>
          </a:xfrm>
        </p:spPr>
        <p:txBody>
          <a:bodyPr>
            <a:normAutofit fontScale="62500" lnSpcReduction="20000"/>
          </a:bodyPr>
          <a:lstStyle/>
          <a:p>
            <a:r>
              <a:rPr lang="en-US" dirty="0" smtClean="0">
                <a:solidFill>
                  <a:srgbClr val="008000"/>
                </a:solidFill>
              </a:rPr>
              <a:t>History, language, genre, movements, culture</a:t>
            </a:r>
          </a:p>
          <a:p>
            <a:pPr lvl="1"/>
            <a:r>
              <a:rPr lang="en-US" dirty="0" smtClean="0"/>
              <a:t>Old English, Middle English, Modern English?</a:t>
            </a:r>
          </a:p>
          <a:p>
            <a:pPr lvl="1"/>
            <a:r>
              <a:rPr lang="en-US" dirty="0" smtClean="0"/>
              <a:t>Periods and movements – e.g. modernism?</a:t>
            </a:r>
          </a:p>
          <a:p>
            <a:pPr lvl="1"/>
            <a:r>
              <a:rPr lang="en-US" dirty="0" smtClean="0"/>
              <a:t>Different levels of form and genre: poetry </a:t>
            </a:r>
            <a:r>
              <a:rPr lang="en-US" dirty="0" err="1" smtClean="0"/>
              <a:t>v</a:t>
            </a:r>
            <a:r>
              <a:rPr lang="en-US" dirty="0" smtClean="0"/>
              <a:t> prose? form </a:t>
            </a:r>
            <a:r>
              <a:rPr lang="en-US" dirty="0" err="1" smtClean="0"/>
              <a:t>v</a:t>
            </a:r>
            <a:r>
              <a:rPr lang="en-US" dirty="0" smtClean="0"/>
              <a:t> genre? genre </a:t>
            </a:r>
            <a:r>
              <a:rPr lang="en-US" dirty="0" err="1" smtClean="0"/>
              <a:t>v</a:t>
            </a:r>
            <a:r>
              <a:rPr lang="en-US" dirty="0" smtClean="0"/>
              <a:t> sub-genre? etc.</a:t>
            </a:r>
          </a:p>
          <a:p>
            <a:pPr lvl="1"/>
            <a:r>
              <a:rPr lang="en-US" dirty="0" smtClean="0"/>
              <a:t>Literature as part of culture and language; as a contested element of culture?</a:t>
            </a:r>
          </a:p>
          <a:p>
            <a:pPr lvl="1"/>
            <a:endParaRPr lang="en-US" dirty="0" smtClean="0"/>
          </a:p>
          <a:p>
            <a:r>
              <a:rPr lang="en-US" dirty="0" smtClean="0">
                <a:solidFill>
                  <a:srgbClr val="008000"/>
                </a:solidFill>
              </a:rPr>
              <a:t>The agency of writer and reader</a:t>
            </a:r>
          </a:p>
          <a:p>
            <a:pPr lvl="1"/>
            <a:r>
              <a:rPr lang="en-US" dirty="0" smtClean="0"/>
              <a:t>The agency of the writer</a:t>
            </a:r>
          </a:p>
          <a:p>
            <a:pPr lvl="2"/>
            <a:r>
              <a:rPr lang="en-US" dirty="0"/>
              <a:t>t</a:t>
            </a:r>
            <a:r>
              <a:rPr lang="en-US" dirty="0" smtClean="0"/>
              <a:t>he choices that inform ‘plot, character, theme’</a:t>
            </a:r>
          </a:p>
          <a:p>
            <a:pPr lvl="2"/>
            <a:r>
              <a:rPr lang="en-US" dirty="0" smtClean="0"/>
              <a:t>stylistic and narrative techniques – form, tone, voice, perspective, </a:t>
            </a:r>
            <a:r>
              <a:rPr lang="en-US" dirty="0" err="1" smtClean="0"/>
              <a:t>characterisation</a:t>
            </a:r>
            <a:r>
              <a:rPr lang="en-US" dirty="0" smtClean="0"/>
              <a:t>, chronology, imagery, etc? </a:t>
            </a:r>
          </a:p>
          <a:p>
            <a:pPr lvl="2"/>
            <a:r>
              <a:rPr lang="en-US" dirty="0"/>
              <a:t>m</a:t>
            </a:r>
            <a:r>
              <a:rPr lang="en-US" dirty="0" smtClean="0"/>
              <a:t>etaphorical and representational ‘schemes’</a:t>
            </a:r>
          </a:p>
          <a:p>
            <a:pPr lvl="2"/>
            <a:r>
              <a:rPr lang="en-US" dirty="0"/>
              <a:t>t</a:t>
            </a:r>
            <a:r>
              <a:rPr lang="en-US" dirty="0" smtClean="0"/>
              <a:t>he deliberateness (and otherwise) of ambiguity</a:t>
            </a:r>
          </a:p>
          <a:p>
            <a:pPr lvl="1"/>
            <a:r>
              <a:rPr lang="en-US" dirty="0" smtClean="0"/>
              <a:t>The agency of the reader</a:t>
            </a:r>
          </a:p>
          <a:p>
            <a:pPr lvl="2"/>
            <a:r>
              <a:rPr lang="en-US" dirty="0" smtClean="0"/>
              <a:t>The reader as critic – </a:t>
            </a:r>
            <a:r>
              <a:rPr lang="en-US" i="1" dirty="0" smtClean="0"/>
              <a:t>what is criticism, what is it for?</a:t>
            </a:r>
          </a:p>
          <a:p>
            <a:pPr lvl="2"/>
            <a:r>
              <a:rPr lang="en-US" dirty="0" smtClean="0"/>
              <a:t>The reader as theorist – </a:t>
            </a:r>
            <a:r>
              <a:rPr lang="en-US" i="1" dirty="0" smtClean="0"/>
              <a:t>what does theory have to do with literature anyway</a:t>
            </a:r>
            <a:r>
              <a:rPr lang="en-US" dirty="0" smtClean="0"/>
              <a:t>? </a:t>
            </a:r>
          </a:p>
          <a:p>
            <a:pPr lvl="2"/>
            <a:r>
              <a:rPr lang="en-US" dirty="0" smtClean="0"/>
              <a:t>The reader as active / creator / author / interpreter</a:t>
            </a:r>
          </a:p>
          <a:p>
            <a:pPr lvl="2"/>
            <a:r>
              <a:rPr lang="en-US" dirty="0" smtClean="0"/>
              <a:t>The reader as political </a:t>
            </a:r>
          </a:p>
          <a:p>
            <a:pPr lvl="2"/>
            <a:r>
              <a:rPr lang="en-US" dirty="0" smtClean="0"/>
              <a:t>The reader as linguist</a:t>
            </a:r>
          </a:p>
          <a:p>
            <a:pPr lvl="2"/>
            <a:r>
              <a:rPr lang="en-US" dirty="0" smtClean="0"/>
              <a:t>The reader as more than obedient ‘appreciator’</a:t>
            </a:r>
          </a:p>
          <a:p>
            <a:pPr lvl="1"/>
            <a:endParaRPr lang="en-US" dirty="0" smtClean="0"/>
          </a:p>
          <a:p>
            <a:pPr>
              <a:buNone/>
            </a:pPr>
            <a:endParaRPr lang="en-US" dirty="0" smtClean="0"/>
          </a:p>
          <a:p>
            <a:endParaRPr lang="en-US" dirty="0" smtClean="0"/>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635000"/>
            <a:ext cx="8229600" cy="5491163"/>
          </a:xfrm>
        </p:spPr>
        <p:txBody>
          <a:bodyPr>
            <a:normAutofit lnSpcReduction="10000"/>
          </a:bodyPr>
          <a:lstStyle/>
          <a:p>
            <a:pPr eaLnBrk="1" hangingPunct="1">
              <a:lnSpc>
                <a:spcPct val="80000"/>
              </a:lnSpc>
              <a:buFont typeface="Arial" pitchFamily="-65" charset="0"/>
              <a:buNone/>
            </a:pPr>
            <a:endParaRPr lang="en-US" sz="1700" dirty="0" smtClean="0">
              <a:ea typeface="ＭＳ Ｐゴシック" pitchFamily="-65" charset="-128"/>
              <a:cs typeface="ＭＳ Ｐゴシック" pitchFamily="-65" charset="-128"/>
            </a:endParaRPr>
          </a:p>
          <a:p>
            <a:pPr eaLnBrk="1" hangingPunct="1">
              <a:lnSpc>
                <a:spcPct val="80000"/>
              </a:lnSpc>
              <a:buFont typeface="Arial" pitchFamily="-65" charset="0"/>
              <a:buNone/>
            </a:pPr>
            <a:r>
              <a:rPr lang="en-US" sz="2000" dirty="0" smtClean="0">
                <a:solidFill>
                  <a:srgbClr val="008000"/>
                </a:solidFill>
                <a:ea typeface="ＭＳ Ｐゴシック" pitchFamily="-65" charset="-128"/>
                <a:cs typeface="ＭＳ Ｐゴシック" pitchFamily="-65" charset="-128"/>
              </a:rPr>
              <a:t>Meta-cognitive issues: where </a:t>
            </a:r>
            <a:r>
              <a:rPr lang="en-US" sz="2000" i="1" dirty="0" smtClean="0">
                <a:solidFill>
                  <a:srgbClr val="008000"/>
                </a:solidFill>
                <a:ea typeface="ＭＳ Ｐゴシック" pitchFamily="-65" charset="-128"/>
                <a:cs typeface="ＭＳ Ｐゴシック" pitchFamily="-65" charset="-128"/>
              </a:rPr>
              <a:t>self</a:t>
            </a:r>
            <a:r>
              <a:rPr lang="en-US" sz="2000" dirty="0" smtClean="0">
                <a:solidFill>
                  <a:srgbClr val="008000"/>
                </a:solidFill>
                <a:ea typeface="ＭＳ Ｐゴシック" pitchFamily="-65" charset="-128"/>
                <a:cs typeface="ＭＳ Ｐゴシック" pitchFamily="-65" charset="-128"/>
              </a:rPr>
              <a:t> meets </a:t>
            </a:r>
            <a:r>
              <a:rPr lang="en-US" sz="2000" i="1" dirty="0" smtClean="0">
                <a:solidFill>
                  <a:srgbClr val="008000"/>
                </a:solidFill>
                <a:ea typeface="ＭＳ Ｐゴシック" pitchFamily="-65" charset="-128"/>
                <a:cs typeface="ＭＳ Ｐゴシック" pitchFamily="-65" charset="-128"/>
              </a:rPr>
              <a:t>the discipline</a:t>
            </a:r>
            <a:r>
              <a:rPr lang="en-US" sz="2000" dirty="0" smtClean="0">
                <a:solidFill>
                  <a:srgbClr val="008000"/>
                </a:solidFill>
                <a:ea typeface="ＭＳ Ｐゴシック" pitchFamily="-65" charset="-128"/>
                <a:cs typeface="ＭＳ Ｐゴシック" pitchFamily="-65" charset="-128"/>
              </a:rPr>
              <a:t>, where </a:t>
            </a:r>
            <a:r>
              <a:rPr lang="en-US" sz="2000" i="1" dirty="0" smtClean="0">
                <a:solidFill>
                  <a:srgbClr val="008000"/>
                </a:solidFill>
                <a:ea typeface="ＭＳ Ｐゴシック" pitchFamily="-65" charset="-128"/>
                <a:cs typeface="ＭＳ Ｐゴシック" pitchFamily="-65" charset="-128"/>
              </a:rPr>
              <a:t>the personal </a:t>
            </a:r>
            <a:r>
              <a:rPr lang="en-US" sz="2000" dirty="0" smtClean="0">
                <a:solidFill>
                  <a:srgbClr val="008000"/>
                </a:solidFill>
                <a:ea typeface="ＭＳ Ｐゴシック" pitchFamily="-65" charset="-128"/>
                <a:cs typeface="ＭＳ Ｐゴシック" pitchFamily="-65" charset="-128"/>
              </a:rPr>
              <a:t>becomes</a:t>
            </a:r>
            <a:r>
              <a:rPr lang="en-US" sz="2000" i="1" dirty="0" smtClean="0">
                <a:solidFill>
                  <a:srgbClr val="008000"/>
                </a:solidFill>
                <a:ea typeface="ＭＳ Ｐゴシック" pitchFamily="-65" charset="-128"/>
                <a:cs typeface="ＭＳ Ｐゴシック" pitchFamily="-65" charset="-128"/>
              </a:rPr>
              <a:t> the cultural</a:t>
            </a:r>
            <a:r>
              <a:rPr lang="en-US" sz="2000" dirty="0" smtClean="0">
                <a:solidFill>
                  <a:srgbClr val="008000"/>
                </a:solidFill>
                <a:ea typeface="ＭＳ Ｐゴシック" pitchFamily="-65" charset="-128"/>
                <a:cs typeface="ＭＳ Ｐゴシック" pitchFamily="-65" charset="-128"/>
              </a:rPr>
              <a:t> , coping with </a:t>
            </a:r>
            <a:r>
              <a:rPr lang="en-US" sz="2000" i="1" dirty="0" err="1" smtClean="0">
                <a:solidFill>
                  <a:srgbClr val="008000"/>
                </a:solidFill>
                <a:ea typeface="ＭＳ Ｐゴシック" pitchFamily="-65" charset="-128"/>
                <a:cs typeface="ＭＳ Ｐゴシック" pitchFamily="-65" charset="-128"/>
              </a:rPr>
              <a:t>defamiliarisation</a:t>
            </a:r>
            <a:endParaRPr lang="en-US" sz="2000" i="1" dirty="0" smtClean="0">
              <a:solidFill>
                <a:srgbClr val="008000"/>
              </a:solidFill>
              <a:ea typeface="ＭＳ Ｐゴシック" pitchFamily="-65" charset="-128"/>
              <a:cs typeface="ＭＳ Ｐゴシック" pitchFamily="-65" charset="-128"/>
            </a:endParaRPr>
          </a:p>
          <a:p>
            <a:pPr eaLnBrk="1" hangingPunct="1">
              <a:lnSpc>
                <a:spcPct val="80000"/>
              </a:lnSpc>
              <a:buFont typeface="Arial" pitchFamily="-65" charset="0"/>
              <a:buNone/>
            </a:pPr>
            <a:r>
              <a:rPr lang="en-US" sz="2000" dirty="0" smtClean="0">
                <a:solidFill>
                  <a:srgbClr val="008000"/>
                </a:solidFill>
                <a:ea typeface="ＭＳ Ｐゴシック" pitchFamily="-65" charset="-128"/>
                <a:cs typeface="ＭＳ Ｐゴシック" pitchFamily="-65" charset="-128"/>
              </a:rPr>
              <a:t>	values, attitudes, motivations, self-positioning, understanding the agenda, seeing English as being about ‘literature’ not ‘texts’, ‘getting’ the need for theory: </a:t>
            </a:r>
          </a:p>
          <a:p>
            <a:pPr eaLnBrk="1" hangingPunct="1">
              <a:lnSpc>
                <a:spcPct val="80000"/>
              </a:lnSpc>
              <a:buFont typeface="Arial" pitchFamily="-65" charset="0"/>
              <a:buNone/>
            </a:pPr>
            <a:endParaRPr lang="en-US" sz="2000" dirty="0">
              <a:ea typeface="ＭＳ Ｐゴシック" pitchFamily="-65" charset="-128"/>
              <a:cs typeface="ＭＳ Ｐゴシック" pitchFamily="-65" charset="-128"/>
            </a:endParaRPr>
          </a:p>
          <a:p>
            <a:pPr eaLnBrk="1" hangingPunct="1">
              <a:lnSpc>
                <a:spcPct val="80000"/>
              </a:lnSpc>
              <a:buFont typeface="Arial" pitchFamily="-65" charset="0"/>
              <a:buNone/>
            </a:pPr>
            <a:r>
              <a:rPr lang="en-US" sz="2000" dirty="0" smtClean="0">
                <a:ea typeface="ＭＳ Ｐゴシック" pitchFamily="-65" charset="-128"/>
                <a:cs typeface="ＭＳ Ｐゴシック" pitchFamily="-65" charset="-128"/>
              </a:rPr>
              <a:t>At A Level, an overwhelming focus on </a:t>
            </a:r>
            <a:r>
              <a:rPr lang="en-US" sz="2000" i="1" dirty="0" smtClean="0">
                <a:solidFill>
                  <a:srgbClr val="FF0000"/>
                </a:solidFill>
                <a:ea typeface="ＭＳ Ｐゴシック" pitchFamily="-65" charset="-128"/>
                <a:cs typeface="ＭＳ Ｐゴシック" pitchFamily="-65" charset="-128"/>
              </a:rPr>
              <a:t>what</a:t>
            </a:r>
            <a:r>
              <a:rPr lang="en-US" sz="2000" dirty="0" smtClean="0">
                <a:solidFill>
                  <a:srgbClr val="FF0000"/>
                </a:solidFill>
                <a:ea typeface="ＭＳ Ｐゴシック" pitchFamily="-65" charset="-128"/>
                <a:cs typeface="ＭＳ Ｐゴシック" pitchFamily="-65" charset="-128"/>
              </a:rPr>
              <a:t> a text means </a:t>
            </a:r>
            <a:r>
              <a:rPr lang="en-US" sz="2000" dirty="0" smtClean="0">
                <a:ea typeface="ＭＳ Ｐゴシック" pitchFamily="-65" charset="-128"/>
                <a:cs typeface="ＭＳ Ｐゴシック" pitchFamily="-65" charset="-128"/>
              </a:rPr>
              <a:t>rather than </a:t>
            </a:r>
            <a:r>
              <a:rPr lang="en-US" sz="2000" i="1" dirty="0" smtClean="0">
                <a:solidFill>
                  <a:srgbClr val="FF0000"/>
                </a:solidFill>
                <a:ea typeface="ＭＳ Ｐゴシック" pitchFamily="-65" charset="-128"/>
                <a:cs typeface="ＭＳ Ｐゴシック" pitchFamily="-65" charset="-128"/>
              </a:rPr>
              <a:t>how</a:t>
            </a:r>
            <a:r>
              <a:rPr lang="en-US" sz="2000" dirty="0" smtClean="0">
                <a:solidFill>
                  <a:srgbClr val="FF0000"/>
                </a:solidFill>
                <a:ea typeface="ＭＳ Ｐゴシック" pitchFamily="-65" charset="-128"/>
                <a:cs typeface="ＭＳ Ｐゴシック" pitchFamily="-65" charset="-128"/>
              </a:rPr>
              <a:t> it means it </a:t>
            </a:r>
            <a:r>
              <a:rPr lang="en-US" sz="2000" dirty="0" smtClean="0">
                <a:ea typeface="ＭＳ Ｐゴシック" pitchFamily="-65" charset="-128"/>
                <a:cs typeface="ＭＳ Ｐゴシック" pitchFamily="-65" charset="-128"/>
              </a:rPr>
              <a:t>gives little opportunity for students to engage in discussion/activity which might help them to:</a:t>
            </a:r>
          </a:p>
          <a:p>
            <a:pPr eaLnBrk="1" hangingPunct="1">
              <a:lnSpc>
                <a:spcPct val="80000"/>
              </a:lnSpc>
              <a:buFont typeface="Arial" pitchFamily="-65" charset="0"/>
              <a:buNone/>
            </a:pPr>
            <a:endParaRPr lang="en-US" sz="2000" dirty="0" smtClean="0">
              <a:ea typeface="ＭＳ Ｐゴシック" pitchFamily="-65" charset="-128"/>
              <a:cs typeface="ＭＳ Ｐゴシック" pitchFamily="-65" charset="-128"/>
            </a:endParaRPr>
          </a:p>
          <a:p>
            <a:pPr eaLnBrk="1" hangingPunct="1">
              <a:lnSpc>
                <a:spcPct val="80000"/>
              </a:lnSpc>
            </a:pPr>
            <a:r>
              <a:rPr lang="en-US" sz="2000" dirty="0" smtClean="0">
                <a:ea typeface="ＭＳ Ｐゴシック" pitchFamily="-65" charset="-128"/>
                <a:cs typeface="ＭＳ Ｐゴシック" pitchFamily="-65" charset="-128"/>
              </a:rPr>
              <a:t>consider their own – and others’ – feelings about and attitudes towards ‘literature’ and ‘the study of literature’</a:t>
            </a:r>
          </a:p>
          <a:p>
            <a:pPr lvl="1">
              <a:lnSpc>
                <a:spcPct val="80000"/>
              </a:lnSpc>
            </a:pPr>
            <a:r>
              <a:rPr lang="en-US" sz="2000" dirty="0">
                <a:solidFill>
                  <a:srgbClr val="FF0000"/>
                </a:solidFill>
                <a:ea typeface="ＭＳ Ｐゴシック" pitchFamily="-65" charset="-128"/>
                <a:cs typeface="ＭＳ Ｐゴシック" pitchFamily="-65" charset="-128"/>
              </a:rPr>
              <a:t>P</a:t>
            </a:r>
            <a:r>
              <a:rPr lang="en-US" sz="2000" dirty="0" smtClean="0">
                <a:solidFill>
                  <a:srgbClr val="FF0000"/>
                </a:solidFill>
                <a:ea typeface="ＭＳ Ｐゴシック" pitchFamily="-65" charset="-128"/>
                <a:cs typeface="ＭＳ Ｐゴシック" pitchFamily="-65" charset="-128"/>
              </a:rPr>
              <a:t>re-theory questions: What is literature? What is literature </a:t>
            </a:r>
            <a:r>
              <a:rPr lang="en-US" sz="2000" i="1" dirty="0" smtClean="0">
                <a:solidFill>
                  <a:srgbClr val="FF0000"/>
                </a:solidFill>
                <a:ea typeface="ＭＳ Ｐゴシック" pitchFamily="-65" charset="-128"/>
                <a:cs typeface="ＭＳ Ｐゴシック" pitchFamily="-65" charset="-128"/>
              </a:rPr>
              <a:t>for</a:t>
            </a:r>
            <a:r>
              <a:rPr lang="en-US" sz="2000" dirty="0" smtClean="0">
                <a:solidFill>
                  <a:srgbClr val="FF0000"/>
                </a:solidFill>
                <a:ea typeface="ＭＳ Ｐゴシック" pitchFamily="-65" charset="-128"/>
                <a:cs typeface="ＭＳ Ｐゴシック" pitchFamily="-65" charset="-128"/>
              </a:rPr>
              <a:t>? What is the </a:t>
            </a:r>
            <a:r>
              <a:rPr lang="en-US" sz="2000" i="1" dirty="0" smtClean="0">
                <a:solidFill>
                  <a:srgbClr val="FF0000"/>
                </a:solidFill>
                <a:ea typeface="ＭＳ Ｐゴシック" pitchFamily="-65" charset="-128"/>
                <a:cs typeface="ＭＳ Ｐゴシック" pitchFamily="-65" charset="-128"/>
              </a:rPr>
              <a:t>study </a:t>
            </a:r>
            <a:r>
              <a:rPr lang="en-US" sz="2000" dirty="0" smtClean="0">
                <a:solidFill>
                  <a:srgbClr val="FF0000"/>
                </a:solidFill>
                <a:ea typeface="ＭＳ Ｐゴシック" pitchFamily="-65" charset="-128"/>
                <a:cs typeface="ＭＳ Ｐゴシック" pitchFamily="-65" charset="-128"/>
              </a:rPr>
              <a:t>of literature for? What has literature got to do with </a:t>
            </a:r>
            <a:r>
              <a:rPr lang="en-US" sz="2000" i="1" dirty="0" smtClean="0">
                <a:solidFill>
                  <a:srgbClr val="FF0000"/>
                </a:solidFill>
                <a:ea typeface="ＭＳ Ｐゴシック" pitchFamily="-65" charset="-128"/>
                <a:cs typeface="ＭＳ Ｐゴシック" pitchFamily="-65" charset="-128"/>
              </a:rPr>
              <a:t>education</a:t>
            </a:r>
            <a:r>
              <a:rPr lang="en-US" sz="2000" dirty="0" smtClean="0">
                <a:solidFill>
                  <a:srgbClr val="FF0000"/>
                </a:solidFill>
                <a:ea typeface="ＭＳ Ｐゴシック" pitchFamily="-65" charset="-128"/>
                <a:cs typeface="ＭＳ Ｐゴシック" pitchFamily="-65" charset="-128"/>
              </a:rPr>
              <a:t>? </a:t>
            </a:r>
            <a:r>
              <a:rPr lang="en-US" sz="2000" i="1" dirty="0" smtClean="0">
                <a:solidFill>
                  <a:srgbClr val="FF0000"/>
                </a:solidFill>
                <a:ea typeface="ＭＳ Ｐゴシック" pitchFamily="-65" charset="-128"/>
                <a:cs typeface="ＭＳ Ｐゴシック" pitchFamily="-65" charset="-128"/>
              </a:rPr>
              <a:t>culture? politics</a:t>
            </a:r>
            <a:r>
              <a:rPr lang="en-US" sz="2000" dirty="0" smtClean="0">
                <a:solidFill>
                  <a:srgbClr val="FF0000"/>
                </a:solidFill>
                <a:ea typeface="ＭＳ Ｐゴシック" pitchFamily="-65" charset="-128"/>
                <a:cs typeface="ＭＳ Ｐゴシック" pitchFamily="-65" charset="-128"/>
              </a:rPr>
              <a:t>? What is the difference between </a:t>
            </a:r>
            <a:r>
              <a:rPr lang="en-US" sz="2000" i="1" dirty="0" smtClean="0">
                <a:solidFill>
                  <a:srgbClr val="FF0000"/>
                </a:solidFill>
                <a:ea typeface="ＭＳ Ｐゴシック" pitchFamily="-65" charset="-128"/>
                <a:cs typeface="ＭＳ Ｐゴシック" pitchFamily="-65" charset="-128"/>
              </a:rPr>
              <a:t>reading</a:t>
            </a:r>
            <a:r>
              <a:rPr lang="en-US" sz="2000" dirty="0" smtClean="0">
                <a:solidFill>
                  <a:srgbClr val="FF0000"/>
                </a:solidFill>
                <a:ea typeface="ＭＳ Ｐゴシック" pitchFamily="-65" charset="-128"/>
                <a:cs typeface="ＭＳ Ｐゴシック" pitchFamily="-65" charset="-128"/>
              </a:rPr>
              <a:t> and </a:t>
            </a:r>
            <a:r>
              <a:rPr lang="en-US" sz="2000" i="1" dirty="0" smtClean="0">
                <a:solidFill>
                  <a:srgbClr val="FF0000"/>
                </a:solidFill>
                <a:ea typeface="ＭＳ Ｐゴシック" pitchFamily="-65" charset="-128"/>
                <a:cs typeface="ＭＳ Ｐゴシック" pitchFamily="-65" charset="-128"/>
              </a:rPr>
              <a:t>studying</a:t>
            </a:r>
            <a:r>
              <a:rPr lang="en-US" sz="2000" dirty="0" smtClean="0">
                <a:solidFill>
                  <a:srgbClr val="FF0000"/>
                </a:solidFill>
                <a:ea typeface="ＭＳ Ｐゴシック" pitchFamily="-65" charset="-128"/>
                <a:cs typeface="ＭＳ Ｐゴシック" pitchFamily="-65" charset="-128"/>
              </a:rPr>
              <a:t> literature?</a:t>
            </a:r>
            <a:endParaRPr lang="en-US" sz="2000" dirty="0" smtClean="0">
              <a:ea typeface="ＭＳ Ｐゴシック" pitchFamily="-65" charset="-128"/>
              <a:cs typeface="ＭＳ Ｐゴシック" pitchFamily="-65" charset="-128"/>
            </a:endParaRPr>
          </a:p>
          <a:p>
            <a:pPr eaLnBrk="1" hangingPunct="1">
              <a:lnSpc>
                <a:spcPct val="80000"/>
              </a:lnSpc>
            </a:pPr>
            <a:r>
              <a:rPr lang="en-US" sz="2000" dirty="0" smtClean="0">
                <a:ea typeface="ＭＳ Ｐゴシック" pitchFamily="-65" charset="-128"/>
                <a:cs typeface="ＭＳ Ｐゴシック" pitchFamily="-65" charset="-128"/>
              </a:rPr>
              <a:t>understand the life that literature has outside the classroom</a:t>
            </a:r>
          </a:p>
          <a:p>
            <a:pPr eaLnBrk="1" hangingPunct="1">
              <a:lnSpc>
                <a:spcPct val="80000"/>
              </a:lnSpc>
            </a:pPr>
            <a:r>
              <a:rPr lang="en-US" sz="2000" dirty="0" smtClean="0">
                <a:ea typeface="ＭＳ Ｐゴシック" pitchFamily="-65" charset="-128"/>
                <a:cs typeface="ＭＳ Ｐゴシック" pitchFamily="-65" charset="-128"/>
              </a:rPr>
              <a:t>understand the aesthetic nature and impact of literature</a:t>
            </a:r>
          </a:p>
          <a:p>
            <a:pPr eaLnBrk="1" hangingPunct="1">
              <a:lnSpc>
                <a:spcPct val="80000"/>
              </a:lnSpc>
            </a:pPr>
            <a:r>
              <a:rPr lang="en-US" sz="2000" dirty="0" smtClean="0">
                <a:ea typeface="ＭＳ Ｐゴシック" pitchFamily="-65" charset="-128"/>
                <a:cs typeface="ＭＳ Ｐゴシック" pitchFamily="-65" charset="-128"/>
              </a:rPr>
              <a:t>understand the parameters of the subject – history, genre, etc.</a:t>
            </a:r>
          </a:p>
          <a:p>
            <a:pPr eaLnBrk="1" hangingPunct="1">
              <a:lnSpc>
                <a:spcPct val="80000"/>
              </a:lnSpc>
            </a:pPr>
            <a:endParaRPr lang="en-US" sz="2000" dirty="0" smtClean="0">
              <a:ea typeface="ＭＳ Ｐゴシック" pitchFamily="-65" charset="-128"/>
              <a:cs typeface="ＭＳ Ｐゴシック" pitchFamily="-65" charset="-128"/>
            </a:endParaRPr>
          </a:p>
          <a:p>
            <a:pPr eaLnBrk="1" hangingPunct="1">
              <a:lnSpc>
                <a:spcPct val="80000"/>
              </a:lnSpc>
              <a:buNone/>
            </a:pPr>
            <a:endParaRPr lang="en-US" sz="2000" dirty="0" smtClean="0">
              <a:ea typeface="ＭＳ Ｐゴシック" pitchFamily="-65" charset="-128"/>
              <a:cs typeface="ＭＳ Ｐゴシック" pitchFamily="-65"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Background</a:t>
            </a:r>
            <a:endParaRPr lang="en-US" i="1" dirty="0">
              <a:solidFill>
                <a:srgbClr val="FF6600"/>
              </a:solidFill>
            </a:endParaRPr>
          </a:p>
        </p:txBody>
      </p:sp>
      <p:sp>
        <p:nvSpPr>
          <p:cNvPr id="12" name="Content Placeholder 11"/>
          <p:cNvSpPr>
            <a:spLocks noGrp="1"/>
          </p:cNvSpPr>
          <p:nvPr>
            <p:ph idx="1"/>
          </p:nvPr>
        </p:nvSpPr>
        <p:spPr/>
        <p:txBody>
          <a:bodyPr>
            <a:normAutofit fontScale="85000" lnSpcReduction="10000"/>
          </a:bodyPr>
          <a:lstStyle/>
          <a:p>
            <a:r>
              <a:rPr lang="en-US" dirty="0" smtClean="0"/>
              <a:t>A Levels – Latin, Greek, Ancient History (!)</a:t>
            </a:r>
          </a:p>
          <a:p>
            <a:r>
              <a:rPr lang="en-US" dirty="0" smtClean="0"/>
              <a:t>Read English at Cambridge</a:t>
            </a:r>
          </a:p>
          <a:p>
            <a:r>
              <a:rPr lang="en-US" dirty="0" smtClean="0"/>
              <a:t>PGCE</a:t>
            </a:r>
          </a:p>
          <a:p>
            <a:r>
              <a:rPr lang="en-US" dirty="0" smtClean="0"/>
              <a:t>Taught English (11-18) in comprehensive schools in Cambridge, 1989-2003 (inc. A Level and I.B.)</a:t>
            </a:r>
          </a:p>
          <a:p>
            <a:r>
              <a:rPr lang="en-US" dirty="0" smtClean="0"/>
              <a:t>Head of English at Impington Village College, Cambridge,  1995 – 2001</a:t>
            </a:r>
          </a:p>
          <a:p>
            <a:r>
              <a:rPr lang="en-US" dirty="0" smtClean="0"/>
              <a:t>Part-time PhD at Institute of Education, London, 2002 - 2008)</a:t>
            </a:r>
          </a:p>
          <a:p>
            <a:r>
              <a:rPr lang="en-US" dirty="0" smtClean="0"/>
              <a:t>Now teaching A Level only at Cheney School, Oxford</a:t>
            </a:r>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40"/>
            <a:ext cx="8229600" cy="5491223"/>
          </a:xfrm>
        </p:spPr>
        <p:txBody>
          <a:bodyPr>
            <a:normAutofit fontScale="92500" lnSpcReduction="20000"/>
          </a:bodyPr>
          <a:lstStyle/>
          <a:p>
            <a:pPr algn="ctr">
              <a:buNone/>
            </a:pPr>
            <a:endParaRPr lang="en-US" sz="2400" dirty="0" smtClean="0">
              <a:solidFill>
                <a:srgbClr val="660066"/>
              </a:solidFill>
              <a:ea typeface="ＭＳ Ｐゴシック" pitchFamily="-65" charset="-128"/>
              <a:cs typeface="ＭＳ Ｐゴシック" pitchFamily="-65" charset="-128"/>
            </a:endParaRPr>
          </a:p>
          <a:p>
            <a:r>
              <a:rPr lang="en-US" sz="2400" dirty="0" smtClean="0">
                <a:solidFill>
                  <a:srgbClr val="008000"/>
                </a:solidFill>
                <a:ea typeface="ＭＳ Ｐゴシック" pitchFamily="-65" charset="-128"/>
                <a:cs typeface="ＭＳ Ｐゴシック" pitchFamily="-65" charset="-128"/>
              </a:rPr>
              <a:t>Whose agenda – the students’ or the teachers’?</a:t>
            </a:r>
          </a:p>
          <a:p>
            <a:r>
              <a:rPr lang="en-US" sz="2400" dirty="0" smtClean="0">
                <a:solidFill>
                  <a:srgbClr val="008000"/>
                </a:solidFill>
                <a:ea typeface="ＭＳ Ｐゴシック" pitchFamily="-65" charset="-128"/>
                <a:cs typeface="ＭＳ Ｐゴシック" pitchFamily="-65" charset="-128"/>
              </a:rPr>
              <a:t>When do students get to talk about </a:t>
            </a:r>
            <a:r>
              <a:rPr lang="en-US" sz="2400" i="1" dirty="0" smtClean="0">
                <a:solidFill>
                  <a:srgbClr val="008000"/>
                </a:solidFill>
                <a:ea typeface="ＭＳ Ｐゴシック" pitchFamily="-65" charset="-128"/>
                <a:cs typeface="ＭＳ Ｐゴシック" pitchFamily="-65" charset="-128"/>
              </a:rPr>
              <a:t>what</a:t>
            </a:r>
            <a:r>
              <a:rPr lang="en-US" sz="2400" dirty="0" smtClean="0">
                <a:solidFill>
                  <a:srgbClr val="008000"/>
                </a:solidFill>
                <a:ea typeface="ＭＳ Ｐゴシック" pitchFamily="-65" charset="-128"/>
                <a:cs typeface="ＭＳ Ｐゴシック" pitchFamily="-65" charset="-128"/>
              </a:rPr>
              <a:t> they are doing, and </a:t>
            </a:r>
            <a:r>
              <a:rPr lang="en-US" sz="2400" i="1" dirty="0" smtClean="0">
                <a:solidFill>
                  <a:srgbClr val="008000"/>
                </a:solidFill>
                <a:ea typeface="ＭＳ Ｐゴシック" pitchFamily="-65" charset="-128"/>
                <a:cs typeface="ＭＳ Ｐゴシック" pitchFamily="-65" charset="-128"/>
              </a:rPr>
              <a:t>why and how </a:t>
            </a:r>
            <a:r>
              <a:rPr lang="en-US" sz="2400" dirty="0" smtClean="0">
                <a:solidFill>
                  <a:srgbClr val="008000"/>
                </a:solidFill>
                <a:ea typeface="ＭＳ Ｐゴシック" pitchFamily="-65" charset="-128"/>
                <a:cs typeface="ＭＳ Ｐゴシック" pitchFamily="-65" charset="-128"/>
              </a:rPr>
              <a:t>they are doing it – instead of just being told to DO it?</a:t>
            </a:r>
            <a:endParaRPr lang="en-US" sz="2000" dirty="0" smtClean="0">
              <a:solidFill>
                <a:srgbClr val="000000"/>
              </a:solidFill>
              <a:ea typeface="ＭＳ Ｐゴシック" pitchFamily="-65" charset="-128"/>
              <a:cs typeface="ＭＳ Ｐゴシック" pitchFamily="-65" charset="-128"/>
            </a:endParaRPr>
          </a:p>
          <a:p>
            <a:r>
              <a:rPr lang="en-US" sz="2353" dirty="0" smtClean="0">
                <a:solidFill>
                  <a:srgbClr val="008000"/>
                </a:solidFill>
                <a:ea typeface="ＭＳ Ｐゴシック" pitchFamily="-65" charset="-128"/>
                <a:cs typeface="ＭＳ Ｐゴシック" pitchFamily="-65" charset="-128"/>
              </a:rPr>
              <a:t>If students do not understand something, or why something matters, or are not genuinely engaged in the question, they will resort to cultural obedience, instrumental approaches, reductive pragmatism, silence …</a:t>
            </a:r>
          </a:p>
          <a:p>
            <a:pPr>
              <a:buNone/>
            </a:pPr>
            <a:endParaRPr lang="en-US" sz="2353" dirty="0" smtClean="0">
              <a:solidFill>
                <a:srgbClr val="008000"/>
              </a:solidFill>
              <a:ea typeface="ＭＳ Ｐゴシック" pitchFamily="-65" charset="-128"/>
              <a:cs typeface="ＭＳ Ｐゴシック" pitchFamily="-65" charset="-128"/>
            </a:endParaRPr>
          </a:p>
          <a:p>
            <a:r>
              <a:rPr lang="en-US" sz="2000" dirty="0" smtClean="0">
                <a:solidFill>
                  <a:srgbClr val="000000"/>
                </a:solidFill>
                <a:ea typeface="ＭＳ Ｐゴシック" pitchFamily="-65" charset="-128"/>
                <a:cs typeface="ＭＳ Ｐゴシック" pitchFamily="-65" charset="-128"/>
              </a:rPr>
              <a:t>Even the most able students of literature often feel ambivalent about many aspects of literary study</a:t>
            </a:r>
            <a:endParaRPr lang="en-US" sz="2353" dirty="0" smtClean="0">
              <a:solidFill>
                <a:srgbClr val="008000"/>
              </a:solidFill>
              <a:ea typeface="ＭＳ Ｐゴシック" pitchFamily="-65" charset="-128"/>
              <a:cs typeface="ＭＳ Ｐゴシック" pitchFamily="-65" charset="-128"/>
            </a:endParaRPr>
          </a:p>
          <a:p>
            <a:r>
              <a:rPr lang="en-US" sz="1900" dirty="0" smtClean="0">
                <a:solidFill>
                  <a:srgbClr val="000000"/>
                </a:solidFill>
                <a:ea typeface="ＭＳ Ｐゴシック" pitchFamily="-65" charset="-128"/>
                <a:cs typeface="ＭＳ Ｐゴシック" pitchFamily="-65" charset="-128"/>
              </a:rPr>
              <a:t>To what extent do students have a voice? To what extent do they set the agenda, engage with the agenda – or even understand what the agenda is? (At A Level? At university?)</a:t>
            </a:r>
          </a:p>
          <a:p>
            <a:r>
              <a:rPr lang="en-US" sz="1900" dirty="0" smtClean="0">
                <a:solidFill>
                  <a:srgbClr val="000000"/>
                </a:solidFill>
                <a:ea typeface="ＭＳ Ｐゴシック" pitchFamily="-65" charset="-128"/>
                <a:cs typeface="ＭＳ Ｐゴシック" pitchFamily="-65" charset="-128"/>
              </a:rPr>
              <a:t>Why do they want to study literature? </a:t>
            </a:r>
            <a:r>
              <a:rPr lang="en-US" sz="1900" i="1" dirty="0" smtClean="0">
                <a:solidFill>
                  <a:srgbClr val="000000"/>
                </a:solidFill>
                <a:ea typeface="ＭＳ Ｐゴシック" pitchFamily="-65" charset="-128"/>
                <a:cs typeface="ＭＳ Ｐゴシック" pitchFamily="-65" charset="-128"/>
              </a:rPr>
              <a:t>Do they know why themselves?</a:t>
            </a:r>
          </a:p>
          <a:p>
            <a:r>
              <a:rPr lang="en-US" sz="1900" dirty="0" smtClean="0">
                <a:solidFill>
                  <a:srgbClr val="000000"/>
                </a:solidFill>
                <a:ea typeface="ＭＳ Ｐゴシック" pitchFamily="-65" charset="-128"/>
                <a:cs typeface="ＭＳ Ｐゴシック" pitchFamily="-65" charset="-128"/>
              </a:rPr>
              <a:t>How do they see themselves and other as readers / students of literature?</a:t>
            </a:r>
          </a:p>
          <a:p>
            <a:r>
              <a:rPr lang="en-US" sz="1900" dirty="0" smtClean="0">
                <a:solidFill>
                  <a:srgbClr val="000000"/>
                </a:solidFill>
                <a:ea typeface="ＭＳ Ｐゴシック" pitchFamily="-65" charset="-128"/>
                <a:cs typeface="ＭＳ Ｐゴシック" pitchFamily="-65" charset="-128"/>
              </a:rPr>
              <a:t>What happens when the support  mechanisms of A Level are taken away?</a:t>
            </a:r>
          </a:p>
          <a:p>
            <a:r>
              <a:rPr lang="en-US" sz="1900" dirty="0" smtClean="0">
                <a:solidFill>
                  <a:srgbClr val="000000"/>
                </a:solidFill>
                <a:ea typeface="ＭＳ Ｐゴシック" pitchFamily="-65" charset="-128"/>
                <a:cs typeface="ＭＳ Ｐゴシック" pitchFamily="-65" charset="-128"/>
              </a:rPr>
              <a:t>Is the’ canon’ of theory at HE potentially as alienating as the canon of literature?</a:t>
            </a:r>
          </a:p>
          <a:p>
            <a:r>
              <a:rPr lang="en-US" sz="1900" dirty="0" smtClean="0">
                <a:solidFill>
                  <a:srgbClr val="000000"/>
                </a:solidFill>
                <a:ea typeface="ＭＳ Ｐゴシック" pitchFamily="-65" charset="-128"/>
                <a:cs typeface="ＭＳ Ｐゴシック" pitchFamily="-65" charset="-128"/>
              </a:rPr>
              <a:t>How can students be ‘got on board’ the project of literary criticism?</a:t>
            </a:r>
          </a:p>
          <a:p>
            <a:pPr lvl="1">
              <a:buNone/>
            </a:pPr>
            <a:endParaRPr lang="en-US" sz="2000" dirty="0" smtClean="0">
              <a:solidFill>
                <a:srgbClr val="660066"/>
              </a:solidFill>
              <a:ea typeface="ＭＳ Ｐゴシック" pitchFamily="-65" charset="-128"/>
              <a:cs typeface="ＭＳ Ｐゴシック" pitchFamily="-65" charset="-128"/>
            </a:endParaRPr>
          </a:p>
          <a:p>
            <a:pPr lvl="1"/>
            <a:endParaRPr lang="en-US" sz="2000" dirty="0" smtClean="0">
              <a:solidFill>
                <a:srgbClr val="660066"/>
              </a:solidFill>
              <a:ea typeface="ＭＳ Ｐゴシック" pitchFamily="-65" charset="-128"/>
              <a:cs typeface="ＭＳ Ｐゴシック" pitchFamily="-65" charset="-128"/>
            </a:endParaRPr>
          </a:p>
          <a:p>
            <a:pPr algn="ctr">
              <a:buNone/>
            </a:pPr>
            <a:endParaRPr lang="en-US" sz="3600" dirty="0" smtClean="0">
              <a:solidFill>
                <a:srgbClr val="660066"/>
              </a:solidFill>
              <a:ea typeface="ＭＳ Ｐゴシック" pitchFamily="-65" charset="-128"/>
              <a:cs typeface="ＭＳ Ｐゴシック" pitchFamily="-65" charset="-128"/>
            </a:endParaRPr>
          </a:p>
          <a:p>
            <a:pPr algn="ctr">
              <a:buNone/>
            </a:pP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Some Implications for Pedagogy and Curriculum?</a:t>
            </a:r>
            <a:endParaRPr lang="en-US" sz="3200" dirty="0">
              <a:solidFill>
                <a:srgbClr val="FF0000"/>
              </a:solidFill>
            </a:endParaRPr>
          </a:p>
        </p:txBody>
      </p:sp>
      <p:sp>
        <p:nvSpPr>
          <p:cNvPr id="3" name="Content Placeholder 2"/>
          <p:cNvSpPr>
            <a:spLocks noGrp="1"/>
          </p:cNvSpPr>
          <p:nvPr>
            <p:ph idx="1"/>
          </p:nvPr>
        </p:nvSpPr>
        <p:spPr>
          <a:xfrm>
            <a:off x="457200" y="1600200"/>
            <a:ext cx="8229600" cy="4779691"/>
          </a:xfrm>
        </p:spPr>
        <p:txBody>
          <a:bodyPr>
            <a:normAutofit fontScale="62500" lnSpcReduction="20000"/>
          </a:bodyPr>
          <a:lstStyle/>
          <a:p>
            <a:r>
              <a:rPr lang="en-US" dirty="0" smtClean="0"/>
              <a:t>Getting to where </a:t>
            </a:r>
            <a:r>
              <a:rPr lang="en-US" i="1" dirty="0" smtClean="0"/>
              <a:t>you</a:t>
            </a:r>
            <a:r>
              <a:rPr lang="en-US" dirty="0" smtClean="0"/>
              <a:t> </a:t>
            </a:r>
            <a:r>
              <a:rPr lang="en-US" i="1" dirty="0" smtClean="0"/>
              <a:t>want to be  </a:t>
            </a:r>
            <a:r>
              <a:rPr lang="en-US" dirty="0" smtClean="0"/>
              <a:t>by starting where </a:t>
            </a:r>
            <a:r>
              <a:rPr lang="en-US" i="1" dirty="0" smtClean="0"/>
              <a:t>they</a:t>
            </a:r>
            <a:r>
              <a:rPr lang="en-US" dirty="0" smtClean="0"/>
              <a:t> </a:t>
            </a:r>
            <a:r>
              <a:rPr lang="en-US" i="1" dirty="0" smtClean="0"/>
              <a:t>are</a:t>
            </a:r>
          </a:p>
          <a:p>
            <a:r>
              <a:rPr lang="en-US" dirty="0" smtClean="0"/>
              <a:t>Giving students a voice – the vital role of discussion and collaboration – space to ask the questions they want / need to ask</a:t>
            </a:r>
          </a:p>
          <a:p>
            <a:r>
              <a:rPr lang="en-US" dirty="0" smtClean="0"/>
              <a:t>Acknowledging students’ ambivalences – and tackling them?</a:t>
            </a:r>
          </a:p>
          <a:p>
            <a:r>
              <a:rPr lang="en-US" dirty="0" smtClean="0"/>
              <a:t>Acknowledging the meta-cognitive – the questions students have about what they are doing, and why and how they are doing it</a:t>
            </a:r>
          </a:p>
          <a:p>
            <a:r>
              <a:rPr lang="en-US" dirty="0" smtClean="0"/>
              <a:t>Signposting  frameworks and parameters</a:t>
            </a:r>
          </a:p>
          <a:p>
            <a:r>
              <a:rPr lang="en-US" dirty="0" smtClean="0"/>
              <a:t>Doing things with texts – </a:t>
            </a:r>
            <a:r>
              <a:rPr lang="en-US" i="1" dirty="0" smtClean="0"/>
              <a:t>concrete to abstract and v.v.</a:t>
            </a:r>
          </a:p>
          <a:p>
            <a:r>
              <a:rPr lang="en-US" dirty="0" smtClean="0"/>
              <a:t>Making</a:t>
            </a:r>
            <a:r>
              <a:rPr lang="en-US" dirty="0" smtClean="0"/>
              <a:t> </a:t>
            </a:r>
            <a:r>
              <a:rPr lang="en-US" dirty="0" smtClean="0"/>
              <a:t>concrete as well as abstract </a:t>
            </a:r>
            <a:r>
              <a:rPr lang="en-US" dirty="0" smtClean="0"/>
              <a:t>connections </a:t>
            </a:r>
            <a:r>
              <a:rPr lang="en-US" dirty="0" smtClean="0"/>
              <a:t>between literature as an </a:t>
            </a:r>
            <a:r>
              <a:rPr lang="en-US" dirty="0" smtClean="0"/>
              <a:t>object / </a:t>
            </a:r>
            <a:r>
              <a:rPr lang="en-US" dirty="0" smtClean="0"/>
              <a:t>activity in the classroom and literature as an object/activity outside the classroom</a:t>
            </a:r>
          </a:p>
          <a:p>
            <a:r>
              <a:rPr lang="en-US" dirty="0" smtClean="0"/>
              <a:t>Demonstrating why critical discourses matter, why they connect with real lives</a:t>
            </a:r>
          </a:p>
          <a:p>
            <a:r>
              <a:rPr lang="en-US" dirty="0" smtClean="0"/>
              <a:t>Replacing ‘literature </a:t>
            </a:r>
            <a:r>
              <a:rPr lang="en-US" dirty="0" err="1" smtClean="0"/>
              <a:t>v</a:t>
            </a:r>
            <a:r>
              <a:rPr lang="en-US" dirty="0" smtClean="0"/>
              <a:t>. my culture’ (reading/media/music/etc) with ‘literature including/connecting with my culture, but also going beyond it’</a:t>
            </a:r>
          </a:p>
          <a:p>
            <a:endParaRPr lang="en-US" dirty="0" smtClean="0"/>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8000"/>
                </a:solidFill>
              </a:rPr>
              <a:t>Further Reading…</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t>Kathleen McCormick – The Culture of Reading and the Teaching of English</a:t>
            </a:r>
          </a:p>
          <a:p>
            <a:r>
              <a:rPr lang="en-US" dirty="0" smtClean="0"/>
              <a:t>Robert </a:t>
            </a:r>
            <a:r>
              <a:rPr lang="en-US" dirty="0" err="1" smtClean="0"/>
              <a:t>Scholes</a:t>
            </a:r>
            <a:r>
              <a:rPr lang="en-US" dirty="0" smtClean="0"/>
              <a:t> -  Textual Power / The Crafty Reader</a:t>
            </a:r>
          </a:p>
          <a:p>
            <a:r>
              <a:rPr lang="en-US" dirty="0" smtClean="0"/>
              <a:t>Gerald Graff – Professing English</a:t>
            </a:r>
          </a:p>
          <a:p>
            <a:r>
              <a:rPr lang="en-US" dirty="0" smtClean="0"/>
              <a:t>Ben Knights – Active Reading</a:t>
            </a:r>
          </a:p>
          <a:p>
            <a:r>
              <a:rPr lang="en-US" dirty="0" smtClean="0"/>
              <a:t>Chris Hopkins – Thinking About Texts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982"/>
            <a:ext cx="8229600" cy="5504182"/>
          </a:xfrm>
        </p:spPr>
        <p:txBody>
          <a:bodyPr>
            <a:normAutofit fontScale="55000" lnSpcReduction="20000"/>
          </a:bodyPr>
          <a:lstStyle/>
          <a:p>
            <a:pPr algn="ctr">
              <a:buNone/>
            </a:pPr>
            <a:r>
              <a:rPr lang="en-US" sz="4235" dirty="0" smtClean="0">
                <a:solidFill>
                  <a:srgbClr val="FF0000"/>
                </a:solidFill>
              </a:rPr>
              <a:t>Writing</a:t>
            </a:r>
          </a:p>
          <a:p>
            <a:pPr algn="ctr">
              <a:buNone/>
            </a:pPr>
            <a:endParaRPr lang="en-US" sz="4235" dirty="0" smtClean="0">
              <a:solidFill>
                <a:srgbClr val="FF0000"/>
              </a:solidFill>
            </a:endParaRPr>
          </a:p>
          <a:p>
            <a:r>
              <a:rPr lang="en-US" sz="3273" dirty="0" smtClean="0"/>
              <a:t>The problem: students are perceived as unable to structure essays and express ideas effectively</a:t>
            </a:r>
          </a:p>
          <a:p>
            <a:endParaRPr lang="en-US" sz="3273" dirty="0" smtClean="0"/>
          </a:p>
          <a:p>
            <a:r>
              <a:rPr lang="en-US" sz="3273" dirty="0" smtClean="0"/>
              <a:t>The issues:</a:t>
            </a:r>
          </a:p>
          <a:p>
            <a:pPr lvl="1"/>
            <a:r>
              <a:rPr lang="en-US" sz="3273" dirty="0" smtClean="0"/>
              <a:t>Effective writing is inseparable from effective reading, thinking and understanding</a:t>
            </a:r>
          </a:p>
          <a:p>
            <a:pPr lvl="1"/>
            <a:r>
              <a:rPr lang="en-US" sz="3273" dirty="0" smtClean="0"/>
              <a:t>Effective writing has elements which are subject-specific, genre-specific, topic-specific</a:t>
            </a:r>
          </a:p>
          <a:p>
            <a:pPr lvl="1"/>
            <a:r>
              <a:rPr lang="en-US" sz="3273" dirty="0" smtClean="0"/>
              <a:t>Students will write better if:</a:t>
            </a:r>
          </a:p>
          <a:p>
            <a:pPr lvl="1"/>
            <a:r>
              <a:rPr lang="en-US" sz="3273" dirty="0" smtClean="0"/>
              <a:t>They know how to read the kind of text they are writing and have seen models</a:t>
            </a:r>
          </a:p>
          <a:p>
            <a:pPr lvl="1"/>
            <a:r>
              <a:rPr lang="en-US" sz="3273" dirty="0" smtClean="0"/>
              <a:t>They understand the ideas they need to write about and are genuinely engaged with them</a:t>
            </a:r>
          </a:p>
          <a:p>
            <a:endParaRPr lang="en-US" sz="3273" dirty="0" smtClean="0"/>
          </a:p>
          <a:p>
            <a:r>
              <a:rPr lang="en-US" sz="3273" dirty="0" smtClean="0"/>
              <a:t>In English, we teach students to read literary texts but expect them to write critical texts.</a:t>
            </a:r>
            <a:endParaRPr lang="en-US" sz="3273" i="1" dirty="0" smtClean="0"/>
          </a:p>
          <a:p>
            <a:pPr lvl="1"/>
            <a:r>
              <a:rPr lang="en-US" sz="3273" i="1" dirty="0" smtClean="0"/>
              <a:t>Critical</a:t>
            </a:r>
            <a:r>
              <a:rPr lang="en-US" sz="3273" dirty="0" smtClean="0"/>
              <a:t> texts need teaching too…</a:t>
            </a:r>
          </a:p>
          <a:p>
            <a:pPr lvl="1"/>
            <a:r>
              <a:rPr lang="en-US" sz="3273" dirty="0" smtClean="0"/>
              <a:t>And </a:t>
            </a:r>
            <a:r>
              <a:rPr lang="en-US" sz="3273" i="1" dirty="0" smtClean="0"/>
              <a:t>writing literary texts </a:t>
            </a:r>
            <a:r>
              <a:rPr lang="en-US" sz="3273" dirty="0" smtClean="0"/>
              <a:t>might help</a:t>
            </a:r>
            <a:endParaRPr lang="en-US" sz="3273"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pPr eaLnBrk="1" hangingPunct="1"/>
            <a:r>
              <a:rPr lang="en-US" dirty="0" smtClean="0">
                <a:solidFill>
                  <a:srgbClr val="660066"/>
                </a:solidFill>
                <a:ea typeface="ＭＳ Ｐゴシック" pitchFamily="-65" charset="-128"/>
                <a:cs typeface="ＭＳ Ｐゴシック" pitchFamily="-65" charset="-128"/>
              </a:rPr>
              <a:t>Re-envisioning literary study </a:t>
            </a:r>
            <a:br>
              <a:rPr lang="en-US" dirty="0" smtClean="0">
                <a:solidFill>
                  <a:srgbClr val="660066"/>
                </a:solidFill>
                <a:ea typeface="ＭＳ Ｐゴシック" pitchFamily="-65" charset="-128"/>
                <a:cs typeface="ＭＳ Ｐゴシック" pitchFamily="-65" charset="-128"/>
              </a:rPr>
            </a:br>
            <a:r>
              <a:rPr lang="en-US" dirty="0" smtClean="0">
                <a:solidFill>
                  <a:srgbClr val="660066"/>
                </a:solidFill>
                <a:ea typeface="ＭＳ Ｐゴシック" pitchFamily="-65" charset="-128"/>
                <a:cs typeface="ＭＳ Ｐゴシック" pitchFamily="-65" charset="-128"/>
              </a:rPr>
              <a:t>at A Level?</a:t>
            </a:r>
          </a:p>
        </p:txBody>
      </p:sp>
      <p:sp>
        <p:nvSpPr>
          <p:cNvPr id="41987" name="Content Placeholder 2"/>
          <p:cNvSpPr>
            <a:spLocks noGrp="1"/>
          </p:cNvSpPr>
          <p:nvPr>
            <p:ph idx="1"/>
          </p:nvPr>
        </p:nvSpPr>
        <p:spPr/>
        <p:txBody>
          <a:bodyPr/>
          <a:lstStyle/>
          <a:p>
            <a:pPr eaLnBrk="1" hangingPunct="1">
              <a:lnSpc>
                <a:spcPct val="80000"/>
              </a:lnSpc>
              <a:buFont typeface="Arial" pitchFamily="-65" charset="0"/>
              <a:buNone/>
            </a:pPr>
            <a:r>
              <a:rPr lang="en-US" sz="2400" smtClean="0">
                <a:ea typeface="ＭＳ Ｐゴシック" pitchFamily="-65" charset="-128"/>
                <a:cs typeface="ＭＳ Ｐゴシック" pitchFamily="-65" charset="-128"/>
              </a:rPr>
              <a:t>In order to address the </a:t>
            </a:r>
            <a:r>
              <a:rPr lang="en-US" sz="2400" smtClean="0">
                <a:solidFill>
                  <a:srgbClr val="FF0000"/>
                </a:solidFill>
                <a:ea typeface="ＭＳ Ｐゴシック" pitchFamily="-65" charset="-128"/>
                <a:cs typeface="ＭＳ Ｐゴシック" pitchFamily="-65" charset="-128"/>
              </a:rPr>
              <a:t>cognitive </a:t>
            </a:r>
            <a:r>
              <a:rPr lang="en-US" sz="2400" smtClean="0">
                <a:ea typeface="ＭＳ Ｐゴシック" pitchFamily="-65" charset="-128"/>
                <a:cs typeface="ＭＳ Ｐゴシック" pitchFamily="-65" charset="-128"/>
              </a:rPr>
              <a:t>deficit :</a:t>
            </a:r>
          </a:p>
          <a:p>
            <a:pPr eaLnBrk="1" hangingPunct="1">
              <a:lnSpc>
                <a:spcPct val="80000"/>
              </a:lnSpc>
              <a:buFont typeface="Arial" pitchFamily="-65" charset="0"/>
              <a:buNone/>
            </a:pPr>
            <a:endParaRPr lang="en-US" sz="2400" smtClean="0">
              <a:ea typeface="ＭＳ Ｐゴシック" pitchFamily="-65" charset="-128"/>
              <a:cs typeface="ＭＳ Ｐゴシック" pitchFamily="-65" charset="-128"/>
            </a:endParaRPr>
          </a:p>
          <a:p>
            <a:pPr eaLnBrk="1" hangingPunct="1">
              <a:lnSpc>
                <a:spcPct val="80000"/>
              </a:lnSpc>
            </a:pPr>
            <a:r>
              <a:rPr lang="en-US" sz="2400" smtClean="0">
                <a:ea typeface="ＭＳ Ｐゴシック" pitchFamily="-65" charset="-128"/>
                <a:cs typeface="ＭＳ Ｐゴシック" pitchFamily="-65" charset="-128"/>
              </a:rPr>
              <a:t>the </a:t>
            </a:r>
            <a:r>
              <a:rPr lang="en-US" sz="2400" smtClean="0">
                <a:solidFill>
                  <a:srgbClr val="FF0000"/>
                </a:solidFill>
                <a:ea typeface="ＭＳ Ｐゴシック" pitchFamily="-65" charset="-128"/>
                <a:cs typeface="ＭＳ Ｐゴシック" pitchFamily="-65" charset="-128"/>
              </a:rPr>
              <a:t>theoretical</a:t>
            </a:r>
            <a:r>
              <a:rPr lang="en-US" sz="2400" smtClean="0">
                <a:ea typeface="ＭＳ Ｐゴシック" pitchFamily="-65" charset="-128"/>
                <a:cs typeface="ＭＳ Ｐゴシック" pitchFamily="-65" charset="-128"/>
              </a:rPr>
              <a:t> deficit – exploring the parameters and frameworks of literary study</a:t>
            </a:r>
          </a:p>
          <a:p>
            <a:pPr eaLnBrk="1" hangingPunct="1">
              <a:lnSpc>
                <a:spcPct val="80000"/>
              </a:lnSpc>
            </a:pPr>
            <a:r>
              <a:rPr lang="en-US" sz="2400" smtClean="0">
                <a:ea typeface="ＭＳ Ｐゴシック" pitchFamily="-65" charset="-128"/>
                <a:cs typeface="ＭＳ Ｐゴシック" pitchFamily="-65" charset="-128"/>
              </a:rPr>
              <a:t>the </a:t>
            </a:r>
            <a:r>
              <a:rPr lang="en-US" sz="2400" smtClean="0">
                <a:solidFill>
                  <a:srgbClr val="FF0000"/>
                </a:solidFill>
                <a:ea typeface="ＭＳ Ｐゴシック" pitchFamily="-65" charset="-128"/>
                <a:cs typeface="ＭＳ Ｐゴシック" pitchFamily="-65" charset="-128"/>
              </a:rPr>
              <a:t>cultural</a:t>
            </a:r>
            <a:r>
              <a:rPr lang="en-US" sz="2400" smtClean="0">
                <a:ea typeface="ＭＳ Ｐゴシック" pitchFamily="-65" charset="-128"/>
                <a:cs typeface="ＭＳ Ｐゴシック" pitchFamily="-65" charset="-128"/>
              </a:rPr>
              <a:t> deficit – exploring the nature of literary value and taste, questions of canon, the role of the oral and popular, etc.</a:t>
            </a:r>
          </a:p>
          <a:p>
            <a:pPr eaLnBrk="1" hangingPunct="1">
              <a:lnSpc>
                <a:spcPct val="80000"/>
              </a:lnSpc>
            </a:pPr>
            <a:r>
              <a:rPr lang="en-US" sz="2400" smtClean="0">
                <a:ea typeface="ＭＳ Ｐゴシック" pitchFamily="-65" charset="-128"/>
                <a:cs typeface="ＭＳ Ｐゴシック" pitchFamily="-65" charset="-128"/>
              </a:rPr>
              <a:t>the </a:t>
            </a:r>
            <a:r>
              <a:rPr lang="en-US" sz="2400" smtClean="0">
                <a:solidFill>
                  <a:srgbClr val="FF0000"/>
                </a:solidFill>
                <a:ea typeface="ＭＳ Ｐゴシック" pitchFamily="-65" charset="-128"/>
                <a:cs typeface="ＭＳ Ｐゴシック" pitchFamily="-65" charset="-128"/>
              </a:rPr>
              <a:t>aesthetic</a:t>
            </a:r>
            <a:r>
              <a:rPr lang="en-US" sz="2400" smtClean="0">
                <a:ea typeface="ＭＳ Ｐゴシック" pitchFamily="-65" charset="-128"/>
                <a:cs typeface="ＭＳ Ｐゴシック" pitchFamily="-65" charset="-128"/>
              </a:rPr>
              <a:t> deficit – exploring literature as art which has a life - and an audience - outside the classroom</a:t>
            </a:r>
          </a:p>
          <a:p>
            <a:pPr eaLnBrk="1" hangingPunct="1">
              <a:lnSpc>
                <a:spcPct val="80000"/>
              </a:lnSpc>
            </a:pPr>
            <a:r>
              <a:rPr lang="en-US" sz="2400" smtClean="0">
                <a:ea typeface="ＭＳ Ｐゴシック" pitchFamily="-65" charset="-128"/>
                <a:cs typeface="ＭＳ Ｐゴシック" pitchFamily="-65" charset="-128"/>
              </a:rPr>
              <a:t>the </a:t>
            </a:r>
            <a:r>
              <a:rPr lang="en-US" sz="2400" smtClean="0">
                <a:solidFill>
                  <a:srgbClr val="FF0000"/>
                </a:solidFill>
                <a:ea typeface="ＭＳ Ｐゴシック" pitchFamily="-65" charset="-128"/>
                <a:cs typeface="ＭＳ Ｐゴシック" pitchFamily="-65" charset="-128"/>
              </a:rPr>
              <a:t>creative</a:t>
            </a:r>
            <a:r>
              <a:rPr lang="en-US" sz="2400" smtClean="0">
                <a:ea typeface="ＭＳ Ｐゴシック" pitchFamily="-65" charset="-128"/>
                <a:cs typeface="ＭＳ Ｐゴシック" pitchFamily="-65" charset="-128"/>
              </a:rPr>
              <a:t> deficit – exploring the craft and motivations of the writer</a:t>
            </a:r>
          </a:p>
          <a:p>
            <a:pPr eaLnBrk="1" hangingPunct="1">
              <a:lnSpc>
                <a:spcPct val="80000"/>
              </a:lnSpc>
            </a:pPr>
            <a:r>
              <a:rPr lang="en-US" sz="2400" smtClean="0">
                <a:ea typeface="ＭＳ Ｐゴシック" pitchFamily="-65" charset="-128"/>
                <a:cs typeface="ＭＳ Ｐゴシック" pitchFamily="-65" charset="-128"/>
              </a:rPr>
              <a:t>The </a:t>
            </a:r>
            <a:r>
              <a:rPr lang="en-US" sz="2400" smtClean="0">
                <a:solidFill>
                  <a:srgbClr val="FF0000"/>
                </a:solidFill>
                <a:ea typeface="ＭＳ Ｐゴシック" pitchFamily="-65" charset="-128"/>
                <a:cs typeface="ＭＳ Ｐゴシック" pitchFamily="-65" charset="-128"/>
              </a:rPr>
              <a:t>performative</a:t>
            </a:r>
            <a:r>
              <a:rPr lang="en-US" sz="2400" smtClean="0">
                <a:ea typeface="ＭＳ Ｐゴシック" pitchFamily="-65" charset="-128"/>
                <a:cs typeface="ＭＳ Ｐゴシック" pitchFamily="-65" charset="-128"/>
              </a:rPr>
              <a:t> deficit – exploring literature as performance, storytelling, sound and image, etc.</a:t>
            </a:r>
          </a:p>
          <a:p>
            <a:pPr eaLnBrk="1" hangingPunct="1">
              <a:lnSpc>
                <a:spcPct val="80000"/>
              </a:lnSpc>
            </a:pPr>
            <a:endParaRPr lang="en-US" sz="2700" smtClean="0">
              <a:ea typeface="ＭＳ Ｐゴシック" pitchFamily="-65" charset="-128"/>
              <a:cs typeface="ＭＳ Ｐゴシック" pitchFamily="-65" charset="-128"/>
            </a:endParaRPr>
          </a:p>
          <a:p>
            <a:pPr eaLnBrk="1" hangingPunct="1">
              <a:lnSpc>
                <a:spcPct val="80000"/>
              </a:lnSpc>
            </a:pPr>
            <a:endParaRPr lang="en-US" sz="2700" smtClean="0">
              <a:ea typeface="ＭＳ Ｐゴシック" pitchFamily="-65" charset="-128"/>
              <a:cs typeface="ＭＳ Ｐゴシック" pitchFamily="-65"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normAutofit fontScale="90000"/>
          </a:bodyPr>
          <a:lstStyle/>
          <a:p>
            <a:pPr eaLnBrk="1" hangingPunct="1"/>
            <a:r>
              <a:rPr lang="en-US" dirty="0">
                <a:solidFill>
                  <a:srgbClr val="660066"/>
                </a:solidFill>
                <a:ea typeface="ＭＳ Ｐゴシック" pitchFamily="-65" charset="-128"/>
                <a:cs typeface="ＭＳ Ｐゴシック" pitchFamily="-65" charset="-128"/>
              </a:rPr>
              <a:t>Re-envisioning literary </a:t>
            </a:r>
            <a:r>
              <a:rPr lang="en-US" dirty="0" smtClean="0">
                <a:solidFill>
                  <a:srgbClr val="660066"/>
                </a:solidFill>
                <a:ea typeface="ＭＳ Ｐゴシック" pitchFamily="-65" charset="-128"/>
                <a:cs typeface="ＭＳ Ｐゴシック" pitchFamily="-65" charset="-128"/>
              </a:rPr>
              <a:t>study</a:t>
            </a:r>
            <a:br>
              <a:rPr lang="en-US" dirty="0" smtClean="0">
                <a:solidFill>
                  <a:srgbClr val="660066"/>
                </a:solidFill>
                <a:ea typeface="ＭＳ Ｐゴシック" pitchFamily="-65" charset="-128"/>
                <a:cs typeface="ＭＳ Ｐゴシック" pitchFamily="-65" charset="-128"/>
              </a:rPr>
            </a:br>
            <a:r>
              <a:rPr lang="en-US" dirty="0" smtClean="0">
                <a:solidFill>
                  <a:srgbClr val="660066"/>
                </a:solidFill>
                <a:ea typeface="ＭＳ Ｐゴシック" pitchFamily="-65" charset="-128"/>
                <a:cs typeface="ＭＳ Ｐゴシック" pitchFamily="-65" charset="-128"/>
              </a:rPr>
              <a:t> at A Level?</a:t>
            </a:r>
            <a:endParaRPr lang="en-US" dirty="0">
              <a:solidFill>
                <a:srgbClr val="660066"/>
              </a:solidFill>
              <a:ea typeface="ＭＳ Ｐゴシック" pitchFamily="-65" charset="-128"/>
              <a:cs typeface="ＭＳ Ｐゴシック" pitchFamily="-65" charset="-128"/>
            </a:endParaRPr>
          </a:p>
        </p:txBody>
      </p:sp>
      <p:sp>
        <p:nvSpPr>
          <p:cNvPr id="43011" name="Rectangle 3"/>
          <p:cNvSpPr>
            <a:spLocks noGrp="1"/>
          </p:cNvSpPr>
          <p:nvPr>
            <p:ph type="body" idx="1"/>
          </p:nvPr>
        </p:nvSpPr>
        <p:spPr/>
        <p:txBody>
          <a:bodyPr/>
          <a:lstStyle/>
          <a:p>
            <a:pPr eaLnBrk="1" hangingPunct="1">
              <a:lnSpc>
                <a:spcPct val="90000"/>
              </a:lnSpc>
              <a:buFont typeface="Arial" pitchFamily="-65" charset="0"/>
              <a:buNone/>
            </a:pPr>
            <a:r>
              <a:rPr lang="en-US" sz="2400" dirty="0">
                <a:ea typeface="ＭＳ Ｐゴシック" pitchFamily="-65" charset="-128"/>
                <a:cs typeface="ＭＳ Ｐゴシック" pitchFamily="-65" charset="-128"/>
              </a:rPr>
              <a:t>In order to address the </a:t>
            </a:r>
            <a:r>
              <a:rPr lang="en-US" sz="2400" dirty="0">
                <a:solidFill>
                  <a:srgbClr val="FF0000"/>
                </a:solidFill>
                <a:ea typeface="ＭＳ Ｐゴシック" pitchFamily="-65" charset="-128"/>
                <a:cs typeface="ＭＳ Ｐゴシック" pitchFamily="-65" charset="-128"/>
              </a:rPr>
              <a:t>meta-cognitive </a:t>
            </a:r>
            <a:r>
              <a:rPr lang="en-US" sz="2400" dirty="0">
                <a:ea typeface="ＭＳ Ｐゴシック" pitchFamily="-65" charset="-128"/>
                <a:cs typeface="ＭＳ Ｐゴシック" pitchFamily="-65" charset="-128"/>
              </a:rPr>
              <a:t>deficit:</a:t>
            </a:r>
          </a:p>
          <a:p>
            <a:pPr eaLnBrk="1" hangingPunct="1">
              <a:lnSpc>
                <a:spcPct val="90000"/>
              </a:lnSpc>
              <a:buFont typeface="Arial" pitchFamily="-65" charset="0"/>
              <a:buNone/>
            </a:pPr>
            <a:endParaRPr lang="en-US" sz="2400" dirty="0">
              <a:ea typeface="ＭＳ Ｐゴシック" pitchFamily="-65" charset="-128"/>
              <a:cs typeface="ＭＳ Ｐゴシック" pitchFamily="-65" charset="-128"/>
            </a:endParaRPr>
          </a:p>
          <a:p>
            <a:pPr eaLnBrk="1" hangingPunct="1">
              <a:lnSpc>
                <a:spcPct val="90000"/>
              </a:lnSpc>
            </a:pPr>
            <a:r>
              <a:rPr lang="en-US" sz="2400" dirty="0">
                <a:ea typeface="ＭＳ Ｐゴシック" pitchFamily="-65" charset="-128"/>
                <a:cs typeface="ＭＳ Ｐゴシック" pitchFamily="-65" charset="-128"/>
              </a:rPr>
              <a:t>Exploring </a:t>
            </a:r>
            <a:r>
              <a:rPr lang="en-US" sz="2400" dirty="0">
                <a:solidFill>
                  <a:srgbClr val="FF0000"/>
                </a:solidFill>
                <a:ea typeface="ＭＳ Ｐゴシック" pitchFamily="-65" charset="-128"/>
                <a:cs typeface="ＭＳ Ｐゴシック" pitchFamily="-65" charset="-128"/>
              </a:rPr>
              <a:t>self-positioning</a:t>
            </a:r>
            <a:r>
              <a:rPr lang="en-US" sz="2400" dirty="0">
                <a:ea typeface="ＭＳ Ｐゴシック" pitchFamily="-65" charset="-128"/>
                <a:cs typeface="ＭＳ Ｐゴシック" pitchFamily="-65" charset="-128"/>
              </a:rPr>
              <a:t>: how does the way students (and teachers) position themselves culturally affect the way they approach literature? What does ‘appreciation’ mean?</a:t>
            </a:r>
          </a:p>
          <a:p>
            <a:pPr eaLnBrk="1" hangingPunct="1">
              <a:lnSpc>
                <a:spcPct val="90000"/>
              </a:lnSpc>
            </a:pPr>
            <a:r>
              <a:rPr lang="en-US" sz="2400" dirty="0">
                <a:ea typeface="ＭＳ Ｐゴシック" pitchFamily="-65" charset="-128"/>
                <a:cs typeface="ＭＳ Ｐゴシック" pitchFamily="-65" charset="-128"/>
              </a:rPr>
              <a:t>Exploring conflicts of </a:t>
            </a:r>
            <a:r>
              <a:rPr lang="en-US" sz="2400" dirty="0">
                <a:solidFill>
                  <a:srgbClr val="FF0000"/>
                </a:solidFill>
                <a:ea typeface="ＭＳ Ｐゴシック" pitchFamily="-65" charset="-128"/>
                <a:cs typeface="ＭＳ Ｐゴシック" pitchFamily="-65" charset="-128"/>
              </a:rPr>
              <a:t>values</a:t>
            </a:r>
            <a:r>
              <a:rPr lang="en-US" sz="2400" dirty="0">
                <a:ea typeface="ＭＳ Ｐゴシック" pitchFamily="-65" charset="-128"/>
                <a:cs typeface="ＭＳ Ｐゴシック" pitchFamily="-65" charset="-128"/>
              </a:rPr>
              <a:t>: between ‘education’ and ‘assessment’ and ‘qualifications’; between high and low culture; between teacher and student; between criticism and creativity; between ‘reading’ and ‘study’; between literature and language; </a:t>
            </a:r>
          </a:p>
          <a:p>
            <a:pPr eaLnBrk="1" hangingPunct="1">
              <a:lnSpc>
                <a:spcPct val="90000"/>
              </a:lnSpc>
            </a:pPr>
            <a:r>
              <a:rPr lang="en-US" sz="2400" dirty="0">
                <a:ea typeface="ＭＳ Ｐゴシック" pitchFamily="-65" charset="-128"/>
                <a:cs typeface="ＭＳ Ｐゴシック" pitchFamily="-65" charset="-128"/>
              </a:rPr>
              <a:t>Exploring the </a:t>
            </a:r>
            <a:r>
              <a:rPr lang="en-US" sz="2400" dirty="0">
                <a:solidFill>
                  <a:srgbClr val="FF0000"/>
                </a:solidFill>
                <a:ea typeface="ＭＳ Ｐゴシック" pitchFamily="-65" charset="-128"/>
                <a:cs typeface="ＭＳ Ｐゴシック" pitchFamily="-65" charset="-128"/>
              </a:rPr>
              <a:t>agendas and rationales </a:t>
            </a:r>
            <a:r>
              <a:rPr lang="en-US" sz="2400" dirty="0">
                <a:ea typeface="ＭＳ Ｐゴシック" pitchFamily="-65" charset="-128"/>
                <a:cs typeface="ＭＳ Ｐゴシック" pitchFamily="-65" charset="-128"/>
              </a:rPr>
              <a:t>of literary study</a:t>
            </a:r>
          </a:p>
          <a:p>
            <a:pPr eaLnBrk="1" hangingPunct="1">
              <a:lnSpc>
                <a:spcPct val="90000"/>
              </a:lnSpc>
            </a:pPr>
            <a:endParaRPr lang="en-US" sz="2700" dirty="0">
              <a:ea typeface="ＭＳ Ｐゴシック" pitchFamily="-65" charset="-128"/>
              <a:cs typeface="ＭＳ Ｐゴシック" pitchFamily="-65" charset="-128"/>
            </a:endParaRPr>
          </a:p>
          <a:p>
            <a:pPr eaLnBrk="1" hangingPunct="1">
              <a:lnSpc>
                <a:spcPct val="90000"/>
              </a:lnSpc>
            </a:pPr>
            <a:endParaRPr lang="en-US" sz="2800" dirty="0">
              <a:ea typeface="ＭＳ Ｐゴシック" pitchFamily="-65" charset="-128"/>
              <a:cs typeface="ＭＳ Ｐゴシック" pitchFamily="-65" charset="-128"/>
            </a:endParaRPr>
          </a:p>
          <a:p>
            <a:pPr eaLnBrk="1" hangingPunct="1">
              <a:lnSpc>
                <a:spcPct val="90000"/>
              </a:lnSpc>
              <a:buFont typeface="Arial" pitchFamily="-65" charset="0"/>
              <a:buNone/>
            </a:pPr>
            <a:endParaRPr lang="en-US" sz="2800" dirty="0">
              <a:ea typeface="ＭＳ Ｐゴシック" pitchFamily="-65" charset="-128"/>
              <a:cs typeface="ＭＳ Ｐゴシック" pitchFamily="-65"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GB" dirty="0" smtClean="0"/>
              <a:t>	</a:t>
            </a:r>
            <a:r>
              <a:rPr lang="en-GB" dirty="0" smtClean="0">
                <a:solidFill>
                  <a:srgbClr val="660066"/>
                </a:solidFill>
              </a:rPr>
              <a:t>While </a:t>
            </a:r>
            <a:r>
              <a:rPr lang="en-GB" dirty="0">
                <a:solidFill>
                  <a:srgbClr val="660066"/>
                </a:solidFill>
              </a:rPr>
              <a:t>so often the schools and the universities seem quite </a:t>
            </a:r>
            <a:r>
              <a:rPr lang="en-GB" dirty="0" smtClean="0">
                <a:solidFill>
                  <a:srgbClr val="660066"/>
                </a:solidFill>
              </a:rPr>
              <a:t>separate, </a:t>
            </a:r>
            <a:r>
              <a:rPr lang="en-GB" dirty="0">
                <a:solidFill>
                  <a:srgbClr val="660066"/>
                </a:solidFill>
              </a:rPr>
              <a:t>if teachers and researchers in the universities begin to engage in more active dialogue with the developers of reading and writing programmes and the teachers who have to teach students – young and older – ‘how’ to read and write, it might be possible to begin to change the dominant significations of reading in the schools, so that more students could begin to learn to read the </a:t>
            </a:r>
            <a:r>
              <a:rPr lang="en-GB" i="1" dirty="0">
                <a:solidFill>
                  <a:srgbClr val="660066"/>
                </a:solidFill>
              </a:rPr>
              <a:t>world</a:t>
            </a:r>
            <a:r>
              <a:rPr lang="en-GB" dirty="0">
                <a:solidFill>
                  <a:srgbClr val="660066"/>
                </a:solidFill>
              </a:rPr>
              <a:t> simultaneously with learning to read the </a:t>
            </a:r>
            <a:r>
              <a:rPr lang="en-GB" i="1" dirty="0">
                <a:solidFill>
                  <a:srgbClr val="660066"/>
                </a:solidFill>
              </a:rPr>
              <a:t>word.</a:t>
            </a:r>
            <a:r>
              <a:rPr lang="en-GB" i="1" dirty="0" smtClean="0">
                <a:solidFill>
                  <a:srgbClr val="660066"/>
                </a:solidFill>
              </a:rPr>
              <a:t> </a:t>
            </a:r>
            <a:endParaRPr lang="en-GB" dirty="0" smtClean="0"/>
          </a:p>
          <a:p>
            <a:pPr>
              <a:buNone/>
            </a:pPr>
            <a:r>
              <a:rPr lang="en-GB" dirty="0" smtClean="0"/>
              <a:t> </a:t>
            </a:r>
          </a:p>
          <a:p>
            <a:pPr>
              <a:buNone/>
            </a:pPr>
            <a:r>
              <a:rPr lang="en-GB" dirty="0" smtClean="0"/>
              <a:t>Kathleen </a:t>
            </a:r>
            <a:r>
              <a:rPr lang="en-GB" dirty="0" err="1" smtClean="0"/>
              <a:t>Mcormick</a:t>
            </a:r>
            <a:r>
              <a:rPr lang="en-GB" dirty="0" smtClean="0"/>
              <a:t>, The Culture of Reading and the Teaching of English</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Poetry: worst-case scenario!</a:t>
            </a:r>
            <a:endParaRPr lang="en-US" dirty="0">
              <a:solidFill>
                <a:srgbClr val="0000FF"/>
              </a:solidFill>
            </a:endParaRPr>
          </a:p>
        </p:txBody>
      </p:sp>
      <p:sp>
        <p:nvSpPr>
          <p:cNvPr id="3" name="Content Placeholder 2"/>
          <p:cNvSpPr>
            <a:spLocks noGrp="1"/>
          </p:cNvSpPr>
          <p:nvPr>
            <p:ph idx="1"/>
          </p:nvPr>
        </p:nvSpPr>
        <p:spPr>
          <a:xfrm>
            <a:off x="457200" y="1600200"/>
            <a:ext cx="8229600" cy="4718493"/>
          </a:xfrm>
        </p:spPr>
        <p:txBody>
          <a:bodyPr>
            <a:normAutofit fontScale="70000" lnSpcReduction="20000"/>
          </a:bodyPr>
          <a:lstStyle/>
          <a:p>
            <a:r>
              <a:rPr lang="en-US" dirty="0" smtClean="0"/>
              <a:t>Students (and teachers) do not read poetry and have little sense of the motivation of the poet</a:t>
            </a:r>
          </a:p>
          <a:p>
            <a:r>
              <a:rPr lang="en-US" dirty="0" smtClean="0"/>
              <a:t>Students are often put off poetry by having to regurgitate what they have learnt about individual poems in GCSE exams</a:t>
            </a:r>
          </a:p>
          <a:p>
            <a:r>
              <a:rPr lang="en-US" dirty="0" smtClean="0"/>
              <a:t>Ambiguity is regarded as a con trick to make exams harder</a:t>
            </a:r>
          </a:p>
          <a:p>
            <a:r>
              <a:rPr lang="en-US" dirty="0" smtClean="0"/>
              <a:t>Poetry is almost exclusively seen as lyric, and mostly modernist.</a:t>
            </a:r>
          </a:p>
          <a:p>
            <a:r>
              <a:rPr lang="en-US" dirty="0" smtClean="0"/>
              <a:t>Students study poems. They do not learn about poetry.</a:t>
            </a:r>
          </a:p>
          <a:p>
            <a:r>
              <a:rPr lang="en-US" dirty="0" smtClean="0"/>
              <a:t>Creative approaches used up to age 14 disappear at GCSE and A Level</a:t>
            </a:r>
          </a:p>
          <a:p>
            <a:r>
              <a:rPr lang="en-US" dirty="0" smtClean="0"/>
              <a:t>Confidence is low</a:t>
            </a:r>
          </a:p>
          <a:p>
            <a:r>
              <a:rPr lang="en-US" dirty="0" smtClean="0"/>
              <a:t>Subject knowledge is weak</a:t>
            </a:r>
          </a:p>
          <a:p>
            <a:r>
              <a:rPr lang="en-US" dirty="0" smtClean="0">
                <a:solidFill>
                  <a:srgbClr val="008000"/>
                </a:solidFill>
              </a:rPr>
              <a:t>Of course, some students and teachers love poetry, read it, and even write it, and there is much imaginative teaching…</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Shakespeare</a:t>
            </a:r>
            <a:endParaRPr lang="en-US" dirty="0">
              <a:solidFill>
                <a:srgbClr val="0000FF"/>
              </a:solidFill>
            </a:endParaRPr>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smtClean="0"/>
              <a:t>Again, Shakespeare suffers from its central role in the curriculum and exam system – the only specified author that all students must study </a:t>
            </a:r>
            <a:r>
              <a:rPr lang="en-US" dirty="0" smtClean="0">
                <a:solidFill>
                  <a:srgbClr val="FF0000"/>
                </a:solidFill>
              </a:rPr>
              <a:t>and be assessed on </a:t>
            </a:r>
            <a:r>
              <a:rPr lang="en-US" dirty="0" smtClean="0"/>
              <a:t>at all ‘key stages’.</a:t>
            </a:r>
          </a:p>
          <a:p>
            <a:r>
              <a:rPr lang="en-US" dirty="0" smtClean="0"/>
              <a:t>Shakespeare is saved by a great deal of imaginative pedagogy, work around drama, performance, etc., at KS3 and KS4, so remains more popular than poetry, but many students are ambivalent.</a:t>
            </a:r>
          </a:p>
          <a:p>
            <a:r>
              <a:rPr lang="en-US" dirty="0" smtClean="0"/>
              <a:t>Understanding of Shakespeare’s language is often weak and unstructured: emphasis is on making the plays palatable through work on narrative and drama rather than language.</a:t>
            </a:r>
          </a:p>
          <a:p>
            <a:r>
              <a:rPr lang="en-US" dirty="0" smtClean="0"/>
              <a:t>Many students start A Level with limited ability to read Shakespeare independently without teacher guidance, and very little systematic knowledge about ‘Shakespeare’.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Medieval</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Virtually dropped off the radar at A Level - because of lack of teacher and student interest?</a:t>
            </a:r>
          </a:p>
          <a:p>
            <a:r>
              <a:rPr lang="en-US" dirty="0" smtClean="0"/>
              <a:t>So… carte blanche – a good thing?</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Today</a:t>
            </a:r>
            <a:endParaRPr lang="en-US" dirty="0">
              <a:solidFill>
                <a:srgbClr val="FF6600"/>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2800" dirty="0" smtClean="0"/>
              <a:t>Developments and issues in A Level English</a:t>
            </a:r>
          </a:p>
          <a:p>
            <a:pPr marL="514350" indent="-514350">
              <a:buAutoNum type="arabicPeriod"/>
            </a:pPr>
            <a:r>
              <a:rPr lang="en-US" sz="2800" dirty="0" smtClean="0"/>
              <a:t>Issues in A Level / University English transition</a:t>
            </a:r>
          </a:p>
          <a:p>
            <a:pPr marL="514350" indent="-514350">
              <a:buAutoNum type="arabicPeriod"/>
            </a:pPr>
            <a:r>
              <a:rPr lang="en-US" sz="2800" dirty="0" smtClean="0"/>
              <a:t>General implications for first year at QMUL</a:t>
            </a:r>
          </a:p>
          <a:p>
            <a:pPr marL="514350" indent="-514350">
              <a:buAutoNum type="arabicPeriod"/>
            </a:pPr>
            <a:r>
              <a:rPr lang="en-US" sz="2800" dirty="0" smtClean="0"/>
              <a:t>Issues for teaching poetry/narrative, medieval, Shakespeare, theory/reading/interpretation</a:t>
            </a:r>
          </a:p>
          <a:p>
            <a:pPr marL="514350" indent="-514350">
              <a:buAutoNum type="arabicPeriod"/>
            </a:pPr>
            <a:endParaRPr lang="en-US" sz="2800" dirty="0" smtClean="0"/>
          </a:p>
          <a:p>
            <a:pPr marL="514350" indent="-514350" algn="ctr">
              <a:buNone/>
            </a:pPr>
            <a:r>
              <a:rPr lang="en-US" sz="2800" dirty="0" smtClean="0">
                <a:solidFill>
                  <a:srgbClr val="FF6600"/>
                </a:solidFill>
              </a:rPr>
              <a:t>Opening discussion:</a:t>
            </a:r>
          </a:p>
          <a:p>
            <a:pPr marL="514350" indent="-514350">
              <a:buNone/>
            </a:pPr>
            <a:r>
              <a:rPr lang="en-US" sz="2800" dirty="0" smtClean="0"/>
              <a:t>Personal experiences of:</a:t>
            </a:r>
          </a:p>
          <a:p>
            <a:pPr marL="514350" indent="-514350">
              <a:buNone/>
            </a:pPr>
            <a:r>
              <a:rPr lang="en-US" sz="2800" dirty="0" smtClean="0"/>
              <a:t>(a) A Level (</a:t>
            </a:r>
            <a:r>
              <a:rPr lang="en-US" sz="2800" dirty="0" err="1" smtClean="0"/>
              <a:t>b</a:t>
            </a:r>
            <a:r>
              <a:rPr lang="en-US" sz="2800" dirty="0" smtClean="0"/>
              <a:t>) transition (</a:t>
            </a:r>
            <a:r>
              <a:rPr lang="en-US" sz="2800" dirty="0" err="1" smtClean="0"/>
              <a:t>c</a:t>
            </a:r>
            <a:r>
              <a:rPr lang="en-US" sz="2800" dirty="0" smtClean="0"/>
              <a:t>) teaching first year students</a:t>
            </a: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Theory</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Only explicitly taught in one of the five syllabuses, and only since 2008</a:t>
            </a:r>
          </a:p>
          <a:p>
            <a:r>
              <a:rPr lang="en-US" dirty="0" smtClean="0"/>
              <a:t>Occasionally taught by enthusiastic teachers in other syllabuses</a:t>
            </a:r>
          </a:p>
          <a:p>
            <a:r>
              <a:rPr lang="en-US" dirty="0" smtClean="0"/>
              <a:t>Theory often seen as being about a canon of ‘isms’ rather than arising from a series of questions about culture, language and politics that connect to students’ concerns</a:t>
            </a:r>
          </a:p>
          <a:p>
            <a:r>
              <a:rPr lang="en-US" dirty="0" smtClean="0"/>
              <a:t>Difficult theoretical texts need mediation in </a:t>
            </a:r>
            <a:r>
              <a:rPr lang="en-US" smtClean="0"/>
              <a:t>first year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Developments at A Level</a:t>
            </a:r>
            <a:endParaRPr lang="en-US" dirty="0">
              <a:solidFill>
                <a:srgbClr val="008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New A Level syllabuses (‘specifications’) introduced in 2008</a:t>
            </a:r>
          </a:p>
          <a:p>
            <a:r>
              <a:rPr lang="en-US" dirty="0" smtClean="0"/>
              <a:t>Most significant changes in English Literature for many years</a:t>
            </a:r>
          </a:p>
          <a:p>
            <a:r>
              <a:rPr lang="en-US" dirty="0" smtClean="0"/>
              <a:t>Greater emphasis on developing broader knowledge about literature</a:t>
            </a:r>
          </a:p>
          <a:p>
            <a:r>
              <a:rPr lang="en-US" dirty="0" smtClean="0"/>
              <a:t>Increased focus on </a:t>
            </a:r>
            <a:r>
              <a:rPr lang="en-US" dirty="0" smtClean="0">
                <a:solidFill>
                  <a:srgbClr val="008000"/>
                </a:solidFill>
              </a:rPr>
              <a:t>concepts and genres</a:t>
            </a:r>
            <a:r>
              <a:rPr lang="en-US" dirty="0" smtClean="0"/>
              <a:t>, </a:t>
            </a:r>
            <a:r>
              <a:rPr lang="en-US" dirty="0" smtClean="0">
                <a:solidFill>
                  <a:srgbClr val="008000"/>
                </a:solidFill>
              </a:rPr>
              <a:t>comparative study processes of production and consumption,</a:t>
            </a:r>
            <a:r>
              <a:rPr lang="en-US" dirty="0" smtClean="0"/>
              <a:t> </a:t>
            </a:r>
            <a:r>
              <a:rPr lang="en-US" dirty="0" smtClean="0">
                <a:solidFill>
                  <a:srgbClr val="008000"/>
                </a:solidFill>
              </a:rPr>
              <a:t>critical and theoretical ideas,</a:t>
            </a:r>
            <a:r>
              <a:rPr lang="en-US" dirty="0" smtClean="0"/>
              <a:t> </a:t>
            </a:r>
            <a:r>
              <a:rPr lang="en-US" dirty="0" smtClean="0">
                <a:solidFill>
                  <a:srgbClr val="008000"/>
                </a:solidFill>
              </a:rPr>
              <a:t>independent study, wider reading, creative responses</a:t>
            </a:r>
          </a:p>
          <a:p>
            <a:r>
              <a:rPr lang="en-US" dirty="0" smtClean="0"/>
              <a:t>Decreased focus on </a:t>
            </a:r>
            <a:r>
              <a:rPr lang="en-US" dirty="0" smtClean="0">
                <a:solidFill>
                  <a:srgbClr val="FF0000"/>
                </a:solidFill>
              </a:rPr>
              <a:t>atomistic readings</a:t>
            </a:r>
            <a:r>
              <a:rPr lang="en-US" dirty="0" smtClean="0"/>
              <a:t> of set texts, whole class </a:t>
            </a:r>
            <a:r>
              <a:rPr lang="en-US" dirty="0" smtClean="0">
                <a:solidFill>
                  <a:srgbClr val="FF0000"/>
                </a:solidFill>
              </a:rPr>
              <a:t>‘drilling’ </a:t>
            </a:r>
            <a:r>
              <a:rPr lang="en-US" dirty="0" smtClean="0"/>
              <a:t>and </a:t>
            </a:r>
            <a:r>
              <a:rPr lang="en-US" dirty="0" smtClean="0">
                <a:solidFill>
                  <a:srgbClr val="FF0000"/>
                </a:solidFill>
              </a:rPr>
              <a:t>‘spoon-feeding’, ‘transmission pedagogy’</a:t>
            </a:r>
          </a:p>
          <a:p>
            <a:r>
              <a:rPr lang="en-US" i="1" dirty="0" smtClean="0"/>
              <a:t>NB – 5 different syllabuses all with different approaches + Literature/Language syllabuses too…</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8000"/>
                </a:solidFill>
              </a:rPr>
              <a:t>Example syllabus – AQA B  </a:t>
            </a:r>
            <a:endParaRPr lang="en-US" dirty="0">
              <a:solidFill>
                <a:srgbClr val="008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rgbClr val="660066"/>
                </a:solidFill>
              </a:rPr>
              <a:t>Unit One – ASPECTS OF NARRATIVE</a:t>
            </a:r>
          </a:p>
          <a:p>
            <a:pPr>
              <a:buNone/>
            </a:pPr>
            <a:r>
              <a:rPr lang="en-US" dirty="0" smtClean="0">
                <a:solidFill>
                  <a:srgbClr val="660066"/>
                </a:solidFill>
              </a:rPr>
              <a:t>Unit Two – DRAMATIC GENRES: TRAGEDY / COMEDY</a:t>
            </a:r>
          </a:p>
          <a:p>
            <a:pPr>
              <a:buNone/>
            </a:pPr>
            <a:r>
              <a:rPr lang="en-US" dirty="0" smtClean="0">
                <a:solidFill>
                  <a:srgbClr val="660066"/>
                </a:solidFill>
              </a:rPr>
              <a:t>Unit Three - TEXTS AND GENRES - ELEMENTS OF THE GOTHIC / THE PASTORAL</a:t>
            </a:r>
          </a:p>
          <a:p>
            <a:pPr>
              <a:buNone/>
            </a:pPr>
            <a:r>
              <a:rPr lang="en-US" dirty="0" smtClean="0">
                <a:solidFill>
                  <a:srgbClr val="660066"/>
                </a:solidFill>
              </a:rPr>
              <a:t>Unit Four - FURTHER / INDEPENDENT READING</a:t>
            </a:r>
          </a:p>
          <a:p>
            <a:pPr>
              <a:buNone/>
            </a:pPr>
            <a:endParaRPr lang="en-US" dirty="0" smtClean="0">
              <a:solidFill>
                <a:srgbClr val="660066"/>
              </a:solidFill>
            </a:endParaRPr>
          </a:p>
          <a:p>
            <a:pPr>
              <a:buNone/>
            </a:pPr>
            <a:r>
              <a:rPr lang="en-US" dirty="0" smtClean="0"/>
              <a:t>Note emphasis on narrative, genre, independent reading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Other syllabuses   </a:t>
            </a:r>
            <a:r>
              <a:rPr lang="en-US" i="1" dirty="0" smtClean="0">
                <a:solidFill>
                  <a:srgbClr val="008000"/>
                </a:solidFill>
              </a:rPr>
              <a:t>(5 in all)</a:t>
            </a:r>
            <a:endParaRPr lang="en-US" i="1" dirty="0">
              <a:solidFill>
                <a:srgbClr val="008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Options on other syllabuses include:</a:t>
            </a:r>
          </a:p>
          <a:p>
            <a:r>
              <a:rPr lang="en-US" sz="2824" dirty="0" smtClean="0"/>
              <a:t>application of unseen extracts to prior thematic / contextual wider reading and set text study</a:t>
            </a:r>
          </a:p>
          <a:p>
            <a:r>
              <a:rPr lang="en-US" sz="2824" dirty="0" smtClean="0"/>
              <a:t>3000 word extended essay on three texts including Shakespeare</a:t>
            </a:r>
          </a:p>
          <a:p>
            <a:r>
              <a:rPr lang="en-US" sz="2824" dirty="0" smtClean="0"/>
              <a:t>unseen poetry exam</a:t>
            </a:r>
          </a:p>
          <a:p>
            <a:r>
              <a:rPr lang="en-US" sz="2824" dirty="0" smtClean="0"/>
              <a:t>study of production and reception in drama</a:t>
            </a:r>
          </a:p>
          <a:p>
            <a:pPr>
              <a:buNone/>
            </a:pPr>
            <a:endParaRPr lang="en-US" dirty="0" smtClean="0"/>
          </a:p>
          <a:p>
            <a:pPr>
              <a:buNone/>
            </a:pPr>
            <a:r>
              <a:rPr lang="en-US" dirty="0" smtClean="0"/>
              <a:t>Most / some of the syllabuses include:</a:t>
            </a:r>
          </a:p>
          <a:p>
            <a:r>
              <a:rPr lang="en-US" sz="2824" dirty="0" smtClean="0"/>
              <a:t>elements of genre study </a:t>
            </a:r>
          </a:p>
          <a:p>
            <a:r>
              <a:rPr lang="en-US" sz="2824" dirty="0" smtClean="0"/>
              <a:t>independent study  </a:t>
            </a:r>
          </a:p>
          <a:p>
            <a:r>
              <a:rPr lang="en-US" sz="2824" dirty="0" smtClean="0"/>
              <a:t>application of study of criticism/theory </a:t>
            </a:r>
          </a:p>
          <a:p>
            <a:pPr>
              <a:buNone/>
            </a:pPr>
            <a:endParaRPr lang="en-US" sz="2824" dirty="0" smtClean="0"/>
          </a:p>
          <a:p>
            <a:pPr>
              <a:buNone/>
            </a:pPr>
            <a:r>
              <a:rPr lang="en-US" dirty="0" smtClean="0"/>
              <a:t>Some include options for ‘re-creative’ writing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i="1" dirty="0" smtClean="0">
                <a:solidFill>
                  <a:srgbClr val="008000"/>
                </a:solidFill>
              </a:rPr>
              <a:t>Institutional context: some issues</a:t>
            </a:r>
            <a:r>
              <a:rPr lang="en-US" dirty="0" smtClean="0">
                <a:solidFill>
                  <a:srgbClr val="008000"/>
                </a:solidFill>
              </a:rPr>
              <a:t/>
            </a:r>
            <a:br>
              <a:rPr lang="en-US" dirty="0" smtClean="0">
                <a:solidFill>
                  <a:srgbClr val="008000"/>
                </a:solidFill>
              </a:rPr>
            </a:br>
            <a:r>
              <a:rPr lang="en-US" dirty="0" smtClean="0">
                <a:solidFill>
                  <a:srgbClr val="008000"/>
                </a:solidFill>
              </a:rPr>
              <a:t>1. Subject Knowledge</a:t>
            </a:r>
            <a:endParaRPr lang="en-US" dirty="0">
              <a:solidFill>
                <a:srgbClr val="008000"/>
              </a:solidFill>
            </a:endParaRPr>
          </a:p>
        </p:txBody>
      </p:sp>
      <p:sp>
        <p:nvSpPr>
          <p:cNvPr id="3" name="Content Placeholder 2"/>
          <p:cNvSpPr>
            <a:spLocks noGrp="1"/>
          </p:cNvSpPr>
          <p:nvPr>
            <p:ph idx="1"/>
          </p:nvPr>
        </p:nvSpPr>
        <p:spPr>
          <a:xfrm>
            <a:off x="457200" y="1827072"/>
            <a:ext cx="8229600" cy="4299091"/>
          </a:xfrm>
        </p:spPr>
        <p:txBody>
          <a:bodyPr>
            <a:normAutofit fontScale="47500" lnSpcReduction="20000"/>
          </a:bodyPr>
          <a:lstStyle/>
          <a:p>
            <a:r>
              <a:rPr lang="en-US" sz="3789" dirty="0" smtClean="0"/>
              <a:t>Teachers have limited time for development of subject knowledge (average teacher likely to be engaged in teaching or admin in school for </a:t>
            </a:r>
            <a:r>
              <a:rPr lang="en-US" sz="3789" dirty="0" err="1" smtClean="0"/>
              <a:t>c</a:t>
            </a:r>
            <a:r>
              <a:rPr lang="en-US" sz="3789" dirty="0" smtClean="0"/>
              <a:t>. 35 hours per week, with marking, preparation and reading in addition) and limited access to literary critical resources</a:t>
            </a:r>
          </a:p>
          <a:p>
            <a:endParaRPr lang="en-US" sz="1684" dirty="0" smtClean="0"/>
          </a:p>
          <a:p>
            <a:r>
              <a:rPr lang="en-US" sz="3789" dirty="0" smtClean="0"/>
              <a:t>Widely varying levels of subject knowledge, expertise and confidence amongst A Level teachers</a:t>
            </a:r>
          </a:p>
          <a:p>
            <a:endParaRPr lang="en-US" sz="1684" dirty="0" smtClean="0"/>
          </a:p>
          <a:p>
            <a:r>
              <a:rPr lang="en-US" sz="3789" dirty="0" smtClean="0"/>
              <a:t>Teachers need to be experts in basic literacy, language, media and drama as well as literature – from the virtually illiterate 11 year old to the Oxbridge hopeful in one day</a:t>
            </a:r>
          </a:p>
          <a:p>
            <a:r>
              <a:rPr lang="en-US" sz="3789" dirty="0" smtClean="0"/>
              <a:t>A Level groups are often hugely mixed-ability: implications for what can be covered</a:t>
            </a:r>
          </a:p>
          <a:p>
            <a:endParaRPr lang="en-US" sz="1684" dirty="0" smtClean="0"/>
          </a:p>
          <a:p>
            <a:r>
              <a:rPr lang="en-US" sz="3789" dirty="0" smtClean="0"/>
              <a:t>A Level changes (e.g. theory….) have been introduced at short notice with minimal training and time for development, on the back of many years of relentless under-resourced curriculum change</a:t>
            </a:r>
          </a:p>
          <a:p>
            <a:pPr lvl="1"/>
            <a:r>
              <a:rPr lang="en-US" sz="3789" dirty="0" smtClean="0"/>
              <a:t>Virtually no sharing of expertise with 6</a:t>
            </a:r>
            <a:r>
              <a:rPr lang="en-US" sz="3789" baseline="30000" dirty="0" smtClean="0"/>
              <a:t>th</a:t>
            </a:r>
            <a:r>
              <a:rPr lang="en-US" sz="3789" dirty="0" smtClean="0"/>
              <a:t> Form Colleges or Universities</a:t>
            </a:r>
          </a:p>
          <a:p>
            <a:pPr lvl="1"/>
            <a:r>
              <a:rPr lang="en-US" sz="3789" dirty="0" smtClean="0"/>
              <a:t>Developing 6</a:t>
            </a:r>
            <a:r>
              <a:rPr lang="en-US" sz="3789" baseline="30000" dirty="0" smtClean="0"/>
              <a:t>th</a:t>
            </a:r>
            <a:r>
              <a:rPr lang="en-US" sz="3789" dirty="0" smtClean="0"/>
              <a:t> Form teaching has not been a priority for many years</a:t>
            </a:r>
            <a:endParaRPr lang="en-US" sz="3097" dirty="0" smtClean="0"/>
          </a:p>
          <a:p>
            <a:endParaRPr lang="en-US" sz="3097"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2434"/>
          </a:xfrm>
        </p:spPr>
        <p:txBody>
          <a:bodyPr>
            <a:normAutofit/>
          </a:bodyPr>
          <a:lstStyle/>
          <a:p>
            <a:r>
              <a:rPr lang="en-US" i="1" dirty="0" smtClean="0">
                <a:solidFill>
                  <a:srgbClr val="008000"/>
                </a:solidFill>
              </a:rPr>
              <a:t>Institutional context: some issues</a:t>
            </a:r>
            <a:r>
              <a:rPr lang="en-US" dirty="0" smtClean="0">
                <a:solidFill>
                  <a:srgbClr val="008000"/>
                </a:solidFill>
              </a:rPr>
              <a:t/>
            </a:r>
            <a:br>
              <a:rPr lang="en-US" dirty="0" smtClean="0">
                <a:solidFill>
                  <a:srgbClr val="008000"/>
                </a:solidFill>
              </a:rPr>
            </a:br>
            <a:r>
              <a:rPr lang="en-US" dirty="0" smtClean="0">
                <a:solidFill>
                  <a:srgbClr val="008000"/>
                </a:solidFill>
              </a:rPr>
              <a:t>2. Exams, Assessment, Money etc.</a:t>
            </a:r>
            <a:endParaRPr lang="en-US" dirty="0"/>
          </a:p>
        </p:txBody>
      </p:sp>
      <p:sp>
        <p:nvSpPr>
          <p:cNvPr id="3" name="Content Placeholder 2"/>
          <p:cNvSpPr>
            <a:spLocks noGrp="1"/>
          </p:cNvSpPr>
          <p:nvPr>
            <p:ph idx="1"/>
          </p:nvPr>
        </p:nvSpPr>
        <p:spPr>
          <a:xfrm>
            <a:off x="457200" y="2112146"/>
            <a:ext cx="8229600" cy="4198379"/>
          </a:xfrm>
        </p:spPr>
        <p:txBody>
          <a:bodyPr>
            <a:noAutofit/>
          </a:bodyPr>
          <a:lstStyle/>
          <a:p>
            <a:r>
              <a:rPr lang="en-US" sz="1800" dirty="0" smtClean="0"/>
              <a:t>In 11-18 schools, less focus on Sixth Form teaching and learning  (performance culture, league tables, etc) – and 6</a:t>
            </a:r>
            <a:r>
              <a:rPr lang="en-US" sz="1800" baseline="30000" dirty="0" smtClean="0"/>
              <a:t>th</a:t>
            </a:r>
            <a:r>
              <a:rPr lang="en-US" sz="1800" dirty="0" smtClean="0"/>
              <a:t> form teaching likely to be less than 20% of work. </a:t>
            </a:r>
            <a:r>
              <a:rPr lang="en-US" sz="1800" dirty="0"/>
              <a:t>R</a:t>
            </a:r>
            <a:r>
              <a:rPr lang="en-US" sz="1800" dirty="0" smtClean="0"/>
              <a:t>educed funding for 16-19 education has resulted in reduction in A Level lesson time</a:t>
            </a:r>
          </a:p>
          <a:p>
            <a:r>
              <a:rPr lang="en-US" sz="1800" dirty="0" smtClean="0"/>
              <a:t>The exam system  is heavily focused on assessment and </a:t>
            </a:r>
            <a:r>
              <a:rPr lang="en-US" sz="1800" dirty="0" err="1" smtClean="0"/>
              <a:t>standardisation</a:t>
            </a:r>
            <a:r>
              <a:rPr lang="en-US" sz="1800" dirty="0" smtClean="0"/>
              <a:t> rather than the messiness and freedom of learning </a:t>
            </a:r>
          </a:p>
          <a:p>
            <a:r>
              <a:rPr lang="en-US" sz="1800" dirty="0" smtClean="0"/>
              <a:t>Anxiety about ‘performance’ – results, data, league tables, inspections, university entrance,  etc. – often drives schools, teachers and students,  and can lead to safe, reductive and narrow approaches and obsessive focus on assessment objectives throughout the system</a:t>
            </a:r>
          </a:p>
          <a:p>
            <a:r>
              <a:rPr lang="en-US" sz="1800" dirty="0" smtClean="0"/>
              <a:t>Culture of teaching ‘towards the test’ – set texts and little else –  is often deeply entrenched, even despite recent changes, and not helped by lack of time and subject knowledge.</a:t>
            </a:r>
          </a:p>
          <a:p>
            <a:endParaRPr lang="en-US" sz="1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1040</TotalTime>
  <Words>3870</Words>
  <Application>Microsoft Macintosh PowerPoint</Application>
  <PresentationFormat>On-screen Show (4:3)</PresentationFormat>
  <Paragraphs>342</Paragraphs>
  <Slides>40</Slides>
  <Notes>0</Notes>
  <HiddenSlides>0</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Office Theme</vt:lpstr>
      <vt:lpstr>A Level to University English</vt:lpstr>
      <vt:lpstr>Connections with  University English</vt:lpstr>
      <vt:lpstr>Background</vt:lpstr>
      <vt:lpstr>Today</vt:lpstr>
      <vt:lpstr>Developments at A Level</vt:lpstr>
      <vt:lpstr>Example syllabus – AQA B  </vt:lpstr>
      <vt:lpstr>Other syllabuses   (5 in all)</vt:lpstr>
      <vt:lpstr>Institutional context: some issues 1. Subject Knowledge</vt:lpstr>
      <vt:lpstr>Institutional context: some issues 2. Exams, Assessment, Money etc.</vt:lpstr>
      <vt:lpstr>Positives…</vt:lpstr>
      <vt:lpstr>What will all students have done?</vt:lpstr>
      <vt:lpstr>Research Project</vt:lpstr>
      <vt:lpstr>Impetus – from own teaching practice</vt:lpstr>
      <vt:lpstr>Research into transition from A Level to University (English)</vt:lpstr>
      <vt:lpstr>Research focus</vt:lpstr>
      <vt:lpstr>Some broader issues</vt:lpstr>
      <vt:lpstr>Background / Literature Review</vt:lpstr>
      <vt:lpstr>Slide 18</vt:lpstr>
      <vt:lpstr>Some research issues</vt:lpstr>
      <vt:lpstr>Data 1</vt:lpstr>
      <vt:lpstr>Theory module</vt:lpstr>
      <vt:lpstr>Findings: Headlines 1 – A Level</vt:lpstr>
      <vt:lpstr>Findings: Headlines 2 - HE</vt:lpstr>
      <vt:lpstr>Findings: Headlines 2 - HE</vt:lpstr>
      <vt:lpstr>Some difficulties for students</vt:lpstr>
      <vt:lpstr>Mind the Gap:  Things That Even An A Grade Student Might Have Some Difficulty With</vt:lpstr>
      <vt:lpstr>Slide 27</vt:lpstr>
      <vt:lpstr>Slide 28</vt:lpstr>
      <vt:lpstr>Slide 29</vt:lpstr>
      <vt:lpstr>Slide 30</vt:lpstr>
      <vt:lpstr>Some Implications for Pedagogy and Curriculum?</vt:lpstr>
      <vt:lpstr> Further Reading…</vt:lpstr>
      <vt:lpstr>Slide 33</vt:lpstr>
      <vt:lpstr>Re-envisioning literary study  at A Level?</vt:lpstr>
      <vt:lpstr>Re-envisioning literary study  at A Level?</vt:lpstr>
      <vt:lpstr>Slide 36</vt:lpstr>
      <vt:lpstr>Poetry: worst-case scenario!</vt:lpstr>
      <vt:lpstr>Shakespeare</vt:lpstr>
      <vt:lpstr>Medieval</vt:lpstr>
      <vt:lpstr>Theory</vt:lpstr>
    </vt:vector>
  </TitlesOfParts>
  <Company>Oxford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Snapper</dc:creator>
  <cp:lastModifiedBy>Gary Snapper</cp:lastModifiedBy>
  <cp:revision>53</cp:revision>
  <dcterms:created xsi:type="dcterms:W3CDTF">2012-03-14T16:33:54Z</dcterms:created>
  <dcterms:modified xsi:type="dcterms:W3CDTF">2012-03-14T16:39:04Z</dcterms:modified>
</cp:coreProperties>
</file>