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8" r:id="rId3"/>
    <p:sldId id="27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81" r:id="rId19"/>
    <p:sldId id="282" r:id="rId20"/>
    <p:sldId id="271" r:id="rId21"/>
    <p:sldId id="272" r:id="rId22"/>
    <p:sldId id="273" r:id="rId23"/>
    <p:sldId id="274" r:id="rId24"/>
    <p:sldId id="275" r:id="rId25"/>
    <p:sldId id="280" r:id="rId26"/>
    <p:sldId id="27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9719EB3-3A0E-2A4C-834B-1617E6B2DA11}" type="datetimeFigureOut">
              <a:rPr lang="en-US" smtClean="0"/>
              <a:pPr/>
              <a:t>10/9/09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719EB3-3A0E-2A4C-834B-1617E6B2DA11}" type="datetimeFigureOut">
              <a:rPr lang="en-US" smtClean="0"/>
              <a:pPr/>
              <a:t>10/9/09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719EB3-3A0E-2A4C-834B-1617E6B2DA11}" type="datetimeFigureOut">
              <a:rPr lang="en-US" smtClean="0"/>
              <a:pPr/>
              <a:t>10/9/09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719EB3-3A0E-2A4C-834B-1617E6B2DA11}" type="datetimeFigureOut">
              <a:rPr lang="en-US" smtClean="0"/>
              <a:pPr/>
              <a:t>10/9/09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9719EB3-3A0E-2A4C-834B-1617E6B2DA11}" type="datetimeFigureOut">
              <a:rPr lang="en-US" smtClean="0"/>
              <a:pPr/>
              <a:t>10/9/09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9719EB3-3A0E-2A4C-834B-1617E6B2DA11}" type="datetimeFigureOut">
              <a:rPr lang="en-US" smtClean="0"/>
              <a:pPr/>
              <a:t>10/9/09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9719EB3-3A0E-2A4C-834B-1617E6B2DA11}" type="datetimeFigureOut">
              <a:rPr lang="en-US" smtClean="0"/>
              <a:pPr/>
              <a:t>10/9/09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9719EB3-3A0E-2A4C-834B-1617E6B2DA11}" type="datetimeFigureOut">
              <a:rPr lang="en-US" smtClean="0"/>
              <a:pPr/>
              <a:t>10/9/09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19EB3-3A0E-2A4C-834B-1617E6B2DA11}" type="datetimeFigureOut">
              <a:rPr lang="en-US" smtClean="0"/>
              <a:pPr/>
              <a:t>10/9/09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719EB3-3A0E-2A4C-834B-1617E6B2DA11}" type="datetimeFigureOut">
              <a:rPr lang="en-US" smtClean="0"/>
              <a:pPr/>
              <a:t>10/9/09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9719EB3-3A0E-2A4C-834B-1617E6B2DA11}" type="datetimeFigureOut">
              <a:rPr lang="en-US" smtClean="0"/>
              <a:pPr/>
              <a:t>10/9/09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BB842-744C-9947-A6E0-80BDFA94A5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19EB3-3A0E-2A4C-834B-1617E6B2DA11}" type="datetimeFigureOut">
              <a:rPr lang="en-US" smtClean="0"/>
              <a:pPr/>
              <a:t>10/9/09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BB842-744C-9947-A6E0-80BDFA94A5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reform.co.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973"/>
            <a:ext cx="7772400" cy="2667477"/>
          </a:xfrm>
        </p:spPr>
        <p:txBody>
          <a:bodyPr/>
          <a:lstStyle/>
          <a:p>
            <a:r>
              <a:rPr lang="en-US" sz="4800" dirty="0" smtClean="0">
                <a:solidFill>
                  <a:srgbClr val="0000FF"/>
                </a:solidFill>
              </a:rPr>
              <a:t>Sixth Form to University</a:t>
            </a:r>
            <a:r>
              <a:rPr lang="en-US" dirty="0" smtClean="0"/>
              <a:t/>
            </a:r>
            <a:br>
              <a:rPr lang="en-US" dirty="0" smtClean="0"/>
            </a:br>
            <a:r>
              <a:rPr lang="en-US" sz="3600" dirty="0" smtClean="0"/>
              <a:t>Some recent research into transition</a:t>
            </a:r>
            <a:endParaRPr lang="en-US" sz="3600" dirty="0"/>
          </a:p>
        </p:txBody>
      </p:sp>
      <p:sp>
        <p:nvSpPr>
          <p:cNvPr id="3" name="Subtitle 2"/>
          <p:cNvSpPr>
            <a:spLocks noGrp="1"/>
          </p:cNvSpPr>
          <p:nvPr>
            <p:ph type="subTitle" idx="1"/>
          </p:nvPr>
        </p:nvSpPr>
        <p:spPr>
          <a:xfrm>
            <a:off x="1371600" y="3291322"/>
            <a:ext cx="6400800" cy="2347478"/>
          </a:xfrm>
        </p:spPr>
        <p:txBody>
          <a:bodyPr>
            <a:normAutofit/>
          </a:bodyPr>
          <a:lstStyle/>
          <a:p>
            <a:r>
              <a:rPr lang="en-US" sz="4235" dirty="0" smtClean="0">
                <a:solidFill>
                  <a:schemeClr val="tx2"/>
                </a:solidFill>
              </a:rPr>
              <a:t>Gary Snapper</a:t>
            </a:r>
          </a:p>
          <a:p>
            <a:r>
              <a:rPr lang="en-US" sz="2000" dirty="0" smtClean="0">
                <a:solidFill>
                  <a:schemeClr val="tx1"/>
                </a:solidFill>
              </a:rPr>
              <a:t>Cheney School, Oxford</a:t>
            </a:r>
          </a:p>
          <a:p>
            <a:r>
              <a:rPr lang="en-US" sz="2000" dirty="0" smtClean="0">
                <a:solidFill>
                  <a:schemeClr val="tx1"/>
                </a:solidFill>
              </a:rPr>
              <a:t>National Association for the Teaching of English</a:t>
            </a:r>
            <a:endParaRPr lang="en-US" sz="2000" dirty="0" smtClean="0">
              <a:solidFill>
                <a:schemeClr val="tx1"/>
              </a:solidFill>
            </a:endParaRPr>
          </a:p>
          <a:p>
            <a:r>
              <a:rPr lang="en-US" dirty="0" err="1" smtClean="0"/>
              <a:t>gary@nate.</a:t>
            </a:r>
            <a:r>
              <a:rPr lang="en-US" err="1" smtClean="0"/>
              <a:t>org</a:t>
            </a:r>
            <a:r>
              <a:rPr lang="en-US" smtClean="0"/>
              <a:t>.uk</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6488"/>
            <a:ext cx="8229600" cy="5659676"/>
          </a:xfrm>
        </p:spPr>
        <p:txBody>
          <a:bodyPr>
            <a:normAutofit fontScale="85000" lnSpcReduction="10000"/>
          </a:bodyPr>
          <a:lstStyle/>
          <a:p>
            <a:pPr algn="ctr">
              <a:buNone/>
            </a:pPr>
            <a:r>
              <a:rPr lang="en-US" dirty="0" smtClean="0"/>
              <a:t>	2 students who started A Level at a sixth form college but transferred to the IB at IVC:</a:t>
            </a:r>
          </a:p>
          <a:p>
            <a:pPr>
              <a:buNone/>
            </a:pPr>
            <a:endParaRPr lang="en-US" dirty="0" smtClean="0"/>
          </a:p>
          <a:p>
            <a:r>
              <a:rPr lang="en-GB" i="1" dirty="0" smtClean="0">
                <a:solidFill>
                  <a:srgbClr val="660066"/>
                </a:solidFill>
              </a:rPr>
              <a:t>I disliked </a:t>
            </a:r>
            <a:r>
              <a:rPr lang="en-GB" i="1" dirty="0">
                <a:solidFill>
                  <a:srgbClr val="660066"/>
                </a:solidFill>
              </a:rPr>
              <a:t>the learning system at [the sixth form college], which involved being fed a lot of information in preparation for exams, as it wasn’t interactive or in any way to do with the process of </a:t>
            </a:r>
            <a:r>
              <a:rPr lang="en-GB" i="1" dirty="0" smtClean="0">
                <a:solidFill>
                  <a:srgbClr val="660066"/>
                </a:solidFill>
              </a:rPr>
              <a:t>learning. </a:t>
            </a:r>
            <a:r>
              <a:rPr lang="en-GB" dirty="0" smtClean="0"/>
              <a:t>(Student E)</a:t>
            </a:r>
          </a:p>
          <a:p>
            <a:endParaRPr lang="en-GB" dirty="0" smtClean="0"/>
          </a:p>
          <a:p>
            <a:r>
              <a:rPr lang="en-GB" i="1" dirty="0" smtClean="0">
                <a:solidFill>
                  <a:srgbClr val="FF0000"/>
                </a:solidFill>
              </a:rPr>
              <a:t>I didn’t </a:t>
            </a:r>
            <a:r>
              <a:rPr lang="en-GB" i="1" dirty="0">
                <a:solidFill>
                  <a:srgbClr val="FF0000"/>
                </a:solidFill>
              </a:rPr>
              <a:t>enjoy the way the subjects were taught so independently, that there was no real attempt at integration of the </a:t>
            </a:r>
            <a:r>
              <a:rPr lang="en-GB" i="1" dirty="0" smtClean="0">
                <a:solidFill>
                  <a:srgbClr val="FF0000"/>
                </a:solidFill>
              </a:rPr>
              <a:t>courses, </a:t>
            </a:r>
            <a:r>
              <a:rPr lang="en-GB" i="1" dirty="0">
                <a:solidFill>
                  <a:srgbClr val="FF0000"/>
                </a:solidFill>
              </a:rPr>
              <a:t>and that there didn’t seem to be any desire to provide an holistic learning experience over the two-year </a:t>
            </a:r>
            <a:r>
              <a:rPr lang="en-GB" i="1" dirty="0" smtClean="0">
                <a:solidFill>
                  <a:srgbClr val="FF0000"/>
                </a:solidFill>
              </a:rPr>
              <a:t>period</a:t>
            </a:r>
            <a:r>
              <a:rPr lang="en-GB" dirty="0" smtClean="0">
                <a:solidFill>
                  <a:srgbClr val="FF0000"/>
                </a:solidFill>
              </a:rPr>
              <a:t>.</a:t>
            </a:r>
            <a:r>
              <a:rPr lang="en-GB" dirty="0" smtClean="0"/>
              <a:t> (Student I)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0016"/>
            <a:ext cx="8229600" cy="5206148"/>
          </a:xfrm>
        </p:spPr>
        <p:txBody>
          <a:bodyPr>
            <a:normAutofit fontScale="77500" lnSpcReduction="20000"/>
          </a:bodyPr>
          <a:lstStyle/>
          <a:p>
            <a:pPr>
              <a:buNone/>
            </a:pPr>
            <a:r>
              <a:rPr lang="en-GB" dirty="0" smtClean="0"/>
              <a:t>Students’ university experiences:</a:t>
            </a:r>
          </a:p>
          <a:p>
            <a:pPr>
              <a:buNone/>
            </a:pPr>
            <a:endParaRPr lang="en-GB" dirty="0" smtClean="0"/>
          </a:p>
          <a:p>
            <a:r>
              <a:rPr lang="en-GB" i="1" dirty="0" smtClean="0">
                <a:solidFill>
                  <a:srgbClr val="0000FF"/>
                </a:solidFill>
              </a:rPr>
              <a:t>Doing </a:t>
            </a:r>
            <a:r>
              <a:rPr lang="en-GB" i="1" dirty="0">
                <a:solidFill>
                  <a:srgbClr val="0000FF"/>
                </a:solidFill>
              </a:rPr>
              <a:t>the IB was an extremely valuable exercise in time management; studying many different subjects to a high level taught me to prioritise and to use the little time I had to do the work effectively. I learnt to research topics quickly and efficiently – a very helpful technique to have learnt before getting to university</a:t>
            </a:r>
            <a:r>
              <a:rPr lang="en-GB" i="1" dirty="0" smtClean="0">
                <a:solidFill>
                  <a:srgbClr val="0000FF"/>
                </a:solidFill>
              </a:rPr>
              <a:t>. </a:t>
            </a:r>
            <a:r>
              <a:rPr lang="en-GB" dirty="0"/>
              <a:t>(Student B</a:t>
            </a:r>
            <a:r>
              <a:rPr lang="en-GB" dirty="0" smtClean="0"/>
              <a:t>)</a:t>
            </a:r>
          </a:p>
          <a:p>
            <a:endParaRPr lang="en-GB" dirty="0" smtClean="0"/>
          </a:p>
          <a:p>
            <a:r>
              <a:rPr lang="en-GB" i="1" dirty="0">
                <a:solidFill>
                  <a:srgbClr val="FF6600"/>
                </a:solidFill>
              </a:rPr>
              <a:t>I have always believed that the IB was excellent preparation for university. I had little difficulty organising my university study since I actually found it to require less organisational aptitude than the IB. </a:t>
            </a:r>
            <a:r>
              <a:rPr lang="en-GB" dirty="0"/>
              <a:t>(Student H)</a:t>
            </a:r>
            <a:endParaRPr lang="en-GB" dirty="0" smtClean="0"/>
          </a:p>
          <a:p>
            <a:endParaRPr lang="en-GB"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40"/>
            <a:ext cx="8229600" cy="5491223"/>
          </a:xfrm>
        </p:spPr>
        <p:txBody>
          <a:bodyPr>
            <a:normAutofit fontScale="85000" lnSpcReduction="20000"/>
          </a:bodyPr>
          <a:lstStyle/>
          <a:p>
            <a:r>
              <a:rPr lang="en-GB" i="1" dirty="0">
                <a:solidFill>
                  <a:srgbClr val="660066"/>
                </a:solidFill>
              </a:rPr>
              <a:t>At university, I never missed a deadline, and, whilst others were struggling with the workload, I did not really notice it. The extended essay played a great part in this as I was already used to writing long essays. I don’t think I would have been as well prepared in this respect if I had opted for A levels</a:t>
            </a:r>
            <a:r>
              <a:rPr lang="en-GB" i="1" dirty="0"/>
              <a:t>. </a:t>
            </a:r>
            <a:r>
              <a:rPr lang="en-GB" dirty="0"/>
              <a:t>(Student C</a:t>
            </a:r>
            <a:r>
              <a:rPr lang="en-GB" dirty="0" smtClean="0"/>
              <a:t>)</a:t>
            </a:r>
          </a:p>
          <a:p>
            <a:endParaRPr lang="en-GB" dirty="0" smtClean="0"/>
          </a:p>
          <a:p>
            <a:r>
              <a:rPr lang="en-GB" i="1" dirty="0" smtClean="0"/>
              <a:t> </a:t>
            </a:r>
            <a:r>
              <a:rPr lang="en-GB" i="1" dirty="0" smtClean="0">
                <a:solidFill>
                  <a:srgbClr val="FF0000"/>
                </a:solidFill>
              </a:rPr>
              <a:t>It </a:t>
            </a:r>
            <a:r>
              <a:rPr lang="en-GB" i="1" dirty="0">
                <a:solidFill>
                  <a:srgbClr val="FF0000"/>
                </a:solidFill>
              </a:rPr>
              <a:t>is surprising how often subjects we touched on in TOK have re-emerged in seemingly unrelated subjects later on in my education</a:t>
            </a:r>
            <a:r>
              <a:rPr lang="en-GB" i="1" dirty="0"/>
              <a:t>. </a:t>
            </a:r>
            <a:r>
              <a:rPr lang="en-GB" dirty="0"/>
              <a:t>(Student G</a:t>
            </a:r>
            <a:r>
              <a:rPr lang="en-GB" dirty="0" smtClean="0"/>
              <a:t>)</a:t>
            </a:r>
          </a:p>
          <a:p>
            <a:endParaRPr lang="en-GB" dirty="0" smtClean="0"/>
          </a:p>
          <a:p>
            <a:r>
              <a:rPr lang="en-GB" i="1" dirty="0" smtClean="0">
                <a:solidFill>
                  <a:srgbClr val="008000"/>
                </a:solidFill>
              </a:rPr>
              <a:t>The </a:t>
            </a:r>
            <a:r>
              <a:rPr lang="en-GB" i="1" dirty="0">
                <a:solidFill>
                  <a:srgbClr val="008000"/>
                </a:solidFill>
              </a:rPr>
              <a:t>way that the IB opens your mind to thinking about every aspect of a subject was not something that those who had done A levels in my class were used to applying to music</a:t>
            </a:r>
            <a:r>
              <a:rPr lang="en-GB" dirty="0">
                <a:solidFill>
                  <a:srgbClr val="008000"/>
                </a:solidFill>
              </a:rPr>
              <a:t>. </a:t>
            </a:r>
            <a:r>
              <a:rPr lang="en-GB" dirty="0"/>
              <a:t>(Student B)</a:t>
            </a:r>
            <a:endParaRPr lang="en-GB" dirty="0" smtClean="0"/>
          </a:p>
          <a:p>
            <a:endParaRPr lang="en-GB" dirty="0" smtClean="0"/>
          </a:p>
          <a:p>
            <a:endParaRPr lang="en-GB" dirty="0" smtClean="0"/>
          </a:p>
          <a:p>
            <a:endParaRPr lang="en-GB"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3366FF"/>
                </a:solidFill>
              </a:rPr>
              <a:t>Some elements of IB identified as beneficial </a:t>
            </a:r>
            <a:br>
              <a:rPr lang="en-US" sz="3200" dirty="0" smtClean="0">
                <a:solidFill>
                  <a:srgbClr val="3366FF"/>
                </a:solidFill>
              </a:rPr>
            </a:br>
            <a:r>
              <a:rPr lang="en-US" sz="3200" dirty="0" smtClean="0">
                <a:solidFill>
                  <a:srgbClr val="3366FF"/>
                </a:solidFill>
              </a:rPr>
              <a:t>to university transition</a:t>
            </a:r>
            <a:endParaRPr lang="en-US" sz="3200" dirty="0">
              <a:solidFill>
                <a:srgbClr val="3366FF"/>
              </a:solidFill>
            </a:endParaRPr>
          </a:p>
        </p:txBody>
      </p:sp>
      <p:sp>
        <p:nvSpPr>
          <p:cNvPr id="3" name="Content Placeholder 2"/>
          <p:cNvSpPr>
            <a:spLocks noGrp="1"/>
          </p:cNvSpPr>
          <p:nvPr>
            <p:ph idx="1"/>
          </p:nvPr>
        </p:nvSpPr>
        <p:spPr/>
        <p:txBody>
          <a:bodyPr>
            <a:normAutofit/>
          </a:bodyPr>
          <a:lstStyle/>
          <a:p>
            <a:r>
              <a:rPr lang="en-US" sz="2800" dirty="0" smtClean="0"/>
              <a:t>Encourages independent / critical thought</a:t>
            </a:r>
          </a:p>
          <a:p>
            <a:r>
              <a:rPr lang="en-US" sz="2800" dirty="0" smtClean="0"/>
              <a:t>Encourages cross-disciplinary thought (TOK) and political / philosophical angles (TOK, World Lit, Subjects)</a:t>
            </a:r>
          </a:p>
          <a:p>
            <a:r>
              <a:rPr lang="en-US" sz="2800" dirty="0" err="1" smtClean="0"/>
              <a:t>Emphasises</a:t>
            </a:r>
            <a:r>
              <a:rPr lang="en-US" sz="2800" dirty="0" smtClean="0"/>
              <a:t> variety of modes of communication and assessment</a:t>
            </a:r>
          </a:p>
          <a:p>
            <a:r>
              <a:rPr lang="en-US" sz="2800" dirty="0" smtClean="0"/>
              <a:t>Provides opportunity for extended essay / research</a:t>
            </a:r>
          </a:p>
          <a:p>
            <a:r>
              <a:rPr lang="en-US" sz="2800" dirty="0" err="1" smtClean="0"/>
              <a:t>Emphasises</a:t>
            </a:r>
            <a:r>
              <a:rPr lang="en-US" sz="2800" dirty="0" smtClean="0"/>
              <a:t> international aspects / applications</a:t>
            </a:r>
          </a:p>
          <a:p>
            <a:r>
              <a:rPr lang="en-US" sz="2800" dirty="0" smtClean="0"/>
              <a:t>Encourages good learning habits / </a:t>
            </a:r>
            <a:r>
              <a:rPr lang="en-US" sz="2800" dirty="0" err="1" smtClean="0"/>
              <a:t>organisation</a:t>
            </a:r>
            <a:endParaRPr lang="en-US" sz="2800" dirty="0" smtClean="0"/>
          </a:p>
          <a:p>
            <a:pPr>
              <a:buNone/>
            </a:pPr>
            <a:endParaRPr lang="en-US" sz="2800" dirty="0" smtClean="0"/>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rPr>
              <a:t>Research into transition from A Level to University (English)</a:t>
            </a:r>
            <a:endParaRPr lang="en-US" dirty="0">
              <a:solidFill>
                <a:srgbClr val="3366FF"/>
              </a:solidFill>
            </a:endParaRPr>
          </a:p>
        </p:txBody>
      </p:sp>
      <p:sp>
        <p:nvSpPr>
          <p:cNvPr id="3" name="Content Placeholder 2"/>
          <p:cNvSpPr>
            <a:spLocks noGrp="1"/>
          </p:cNvSpPr>
          <p:nvPr>
            <p:ph idx="1"/>
          </p:nvPr>
        </p:nvSpPr>
        <p:spPr>
          <a:xfrm>
            <a:off x="457200" y="1891862"/>
            <a:ext cx="8229600" cy="4234301"/>
          </a:xfrm>
        </p:spPr>
        <p:txBody>
          <a:bodyPr>
            <a:normAutofit/>
          </a:bodyPr>
          <a:lstStyle/>
          <a:p>
            <a:r>
              <a:rPr lang="en-US" sz="2400" dirty="0" smtClean="0"/>
              <a:t>PhD research, Institute of Education, University of London</a:t>
            </a:r>
          </a:p>
          <a:p>
            <a:r>
              <a:rPr lang="en-US" sz="2400" dirty="0" smtClean="0"/>
              <a:t>Case study of one class of 1</a:t>
            </a:r>
            <a:r>
              <a:rPr lang="en-US" sz="2400" baseline="30000" dirty="0" smtClean="0"/>
              <a:t>st</a:t>
            </a:r>
            <a:r>
              <a:rPr lang="en-US" sz="2400" dirty="0" smtClean="0"/>
              <a:t> year students at a top-end ‘new’ university (average grade profile – B at A Level) with a high-performing English dept</a:t>
            </a:r>
          </a:p>
          <a:p>
            <a:r>
              <a:rPr lang="en-US" sz="2400" dirty="0" smtClean="0"/>
              <a:t>Study followed students and lecturers for one year</a:t>
            </a:r>
          </a:p>
          <a:p>
            <a:r>
              <a:rPr lang="en-US" sz="2400" dirty="0" smtClean="0"/>
              <a:t>Data from weekly observations of core lectures and seminars, + interviews with students and lecturers.</a:t>
            </a:r>
          </a:p>
          <a:p>
            <a:r>
              <a:rPr lang="en-US" sz="2400" dirty="0" smtClean="0"/>
              <a:t>Emphasis on experience both in VI form and in HE</a:t>
            </a:r>
          </a:p>
          <a:p>
            <a:r>
              <a:rPr lang="en-US" sz="2400" dirty="0" smtClean="0"/>
              <a:t>Very little existing research of this kind (in HE or VI form)</a:t>
            </a:r>
          </a:p>
          <a:p>
            <a:endParaRPr lang="en-US" sz="2800" dirty="0" smtClean="0"/>
          </a:p>
          <a:p>
            <a:endParaRPr lang="en-US" sz="2800" dirty="0" smtClean="0"/>
          </a:p>
          <a:p>
            <a:pPr>
              <a:buNone/>
            </a:pPr>
            <a:endParaRPr lang="en-US" sz="2800" dirty="0"/>
          </a:p>
          <a:p>
            <a:pPr>
              <a:buNone/>
            </a:pPr>
            <a:endParaRPr lang="en-US" sz="28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Research focus</a:t>
            </a:r>
            <a:endParaRPr lang="en-US" dirty="0">
              <a:solidFill>
                <a:srgbClr val="3366FF"/>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How do students deal with the conceptual demand of the HE course? - e.g.</a:t>
            </a:r>
            <a:endParaRPr lang="en-US" dirty="0"/>
          </a:p>
          <a:p>
            <a:r>
              <a:rPr lang="en-US" sz="2400" dirty="0" smtClean="0"/>
              <a:t>understanding of disciplinary frameworks and boundaries </a:t>
            </a:r>
          </a:p>
          <a:p>
            <a:r>
              <a:rPr lang="en-US" sz="2400" dirty="0" smtClean="0"/>
              <a:t>extent and nature of reading and thinking</a:t>
            </a:r>
          </a:p>
          <a:p>
            <a:pPr>
              <a:buNone/>
            </a:pPr>
            <a:endParaRPr lang="en-US" dirty="0" smtClean="0"/>
          </a:p>
          <a:p>
            <a:pPr>
              <a:buNone/>
            </a:pPr>
            <a:r>
              <a:rPr lang="en-US" dirty="0" smtClean="0"/>
              <a:t>How do lecturers accommodate for students’ learning needs in these respects?</a:t>
            </a:r>
          </a:p>
          <a:p>
            <a:pPr>
              <a:buNone/>
            </a:pPr>
            <a:endParaRPr lang="en-US" dirty="0" smtClean="0"/>
          </a:p>
          <a:p>
            <a:pPr>
              <a:buNone/>
            </a:pPr>
            <a:r>
              <a:rPr lang="en-US" dirty="0" smtClean="0"/>
              <a:t>How well does A Level prepare for this?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Background / Literature Review</a:t>
            </a:r>
            <a:endParaRPr lang="en-US" dirty="0">
              <a:solidFill>
                <a:srgbClr val="3366FF"/>
              </a:solidFill>
            </a:endParaRPr>
          </a:p>
        </p:txBody>
      </p:sp>
      <p:sp>
        <p:nvSpPr>
          <p:cNvPr id="3" name="Content Placeholder 2"/>
          <p:cNvSpPr>
            <a:spLocks noGrp="1"/>
          </p:cNvSpPr>
          <p:nvPr>
            <p:ph idx="1"/>
          </p:nvPr>
        </p:nvSpPr>
        <p:spPr/>
        <p:txBody>
          <a:bodyPr>
            <a:normAutofit fontScale="92500" lnSpcReduction="10000"/>
          </a:bodyPr>
          <a:lstStyle/>
          <a:p>
            <a:pPr>
              <a:buNone/>
            </a:pPr>
            <a:r>
              <a:rPr lang="en-US" sz="2800" dirty="0" smtClean="0">
                <a:latin typeface="Gill Sans" charset="0"/>
              </a:rPr>
              <a:t>	1. </a:t>
            </a:r>
            <a:r>
              <a:rPr lang="en-US" sz="2800" dirty="0" smtClean="0">
                <a:latin typeface="+mj-lt"/>
              </a:rPr>
              <a:t>Consistent criticisms of A Level (Literature) from both secondary and higher sectors for:</a:t>
            </a:r>
          </a:p>
          <a:p>
            <a:pPr>
              <a:buNone/>
            </a:pPr>
            <a:endParaRPr lang="en-US" sz="2800" dirty="0" smtClean="0">
              <a:latin typeface="+mj-lt"/>
            </a:endParaRPr>
          </a:p>
          <a:p>
            <a:r>
              <a:rPr lang="en-US" sz="2400" dirty="0" smtClean="0">
                <a:latin typeface="+mj-lt"/>
              </a:rPr>
              <a:t>narrowness and conservatism</a:t>
            </a:r>
          </a:p>
          <a:p>
            <a:r>
              <a:rPr lang="en-US" sz="2400" dirty="0" smtClean="0">
                <a:latin typeface="+mj-lt"/>
              </a:rPr>
              <a:t>old-fashioned modes and methods</a:t>
            </a:r>
          </a:p>
          <a:p>
            <a:r>
              <a:rPr lang="en-US" sz="2400" dirty="0" smtClean="0">
                <a:latin typeface="+mj-lt"/>
              </a:rPr>
              <a:t>lack of theoretical framework </a:t>
            </a:r>
          </a:p>
          <a:p>
            <a:r>
              <a:rPr lang="en-US" sz="2400" dirty="0" smtClean="0">
                <a:latin typeface="+mj-lt"/>
              </a:rPr>
              <a:t>lack of engagement with cultural analysis and applications</a:t>
            </a:r>
          </a:p>
          <a:p>
            <a:endParaRPr lang="en-US" sz="2400" dirty="0" smtClean="0">
              <a:latin typeface="+mj-lt"/>
            </a:endParaRPr>
          </a:p>
          <a:p>
            <a:pPr>
              <a:buNone/>
            </a:pPr>
            <a:r>
              <a:rPr lang="en-US" sz="2400" dirty="0" smtClean="0">
                <a:latin typeface="+mj-lt"/>
              </a:rPr>
              <a:t>	2. </a:t>
            </a:r>
            <a:r>
              <a:rPr lang="en-US" sz="2800" dirty="0" smtClean="0">
                <a:latin typeface="+mj-lt"/>
              </a:rPr>
              <a:t>Consistent lack of communication / co-operation between university and secondary sectors</a:t>
            </a:r>
          </a:p>
          <a:p>
            <a:pPr>
              <a:buNone/>
            </a:pPr>
            <a:r>
              <a:rPr lang="en-US" dirty="0" smtClean="0"/>
              <a:t>	</a:t>
            </a:r>
            <a:endParaRPr lang="en-US" sz="2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0856"/>
            <a:ext cx="8229600" cy="5465307"/>
          </a:xfrm>
        </p:spPr>
        <p:txBody>
          <a:bodyPr>
            <a:normAutofit fontScale="85000" lnSpcReduction="20000"/>
          </a:bodyPr>
          <a:lstStyle/>
          <a:p>
            <a:pPr>
              <a:buNone/>
            </a:pPr>
            <a:r>
              <a:rPr lang="en-US" sz="3294" dirty="0" smtClean="0"/>
              <a:t>	</a:t>
            </a:r>
            <a:r>
              <a:rPr lang="en-US" sz="3059" dirty="0" smtClean="0"/>
              <a:t>3. Growing concern in HE with:</a:t>
            </a:r>
          </a:p>
          <a:p>
            <a:pPr>
              <a:buNone/>
            </a:pPr>
            <a:endParaRPr lang="en-US" sz="3294" dirty="0" smtClean="0"/>
          </a:p>
          <a:p>
            <a:r>
              <a:rPr lang="en-US" sz="2595" dirty="0">
                <a:latin typeface="+mj-lt"/>
              </a:rPr>
              <a:t>h</a:t>
            </a:r>
            <a:r>
              <a:rPr lang="en-US" sz="2595" dirty="0" smtClean="0">
                <a:latin typeface="+mj-lt"/>
              </a:rPr>
              <a:t>ow to provide ‘epistemological access’ in context of cultural diversity, widening participation, diversity of values - </a:t>
            </a:r>
            <a:r>
              <a:rPr lang="en-US" sz="2595" dirty="0" smtClean="0">
                <a:solidFill>
                  <a:srgbClr val="0000FF"/>
                </a:solidFill>
                <a:latin typeface="+mj-lt"/>
              </a:rPr>
              <a:t>‘Understanding University Learning’</a:t>
            </a:r>
            <a:endParaRPr lang="en-US" sz="2595" dirty="0" smtClean="0">
              <a:latin typeface="+mj-lt"/>
            </a:endParaRPr>
          </a:p>
          <a:p>
            <a:pPr>
              <a:buNone/>
            </a:pPr>
            <a:endParaRPr lang="en-US" dirty="0" smtClean="0"/>
          </a:p>
          <a:p>
            <a:pPr>
              <a:buNone/>
            </a:pPr>
            <a:r>
              <a:rPr lang="en-US" dirty="0" smtClean="0"/>
              <a:t>	4. </a:t>
            </a:r>
            <a:r>
              <a:rPr lang="en-US" sz="3059" dirty="0" smtClean="0"/>
              <a:t>Post-16 policy developments:</a:t>
            </a:r>
          </a:p>
          <a:p>
            <a:pPr>
              <a:buNone/>
            </a:pPr>
            <a:endParaRPr lang="en-US" dirty="0" smtClean="0"/>
          </a:p>
          <a:p>
            <a:r>
              <a:rPr lang="en-US" sz="2595" dirty="0" smtClean="0">
                <a:solidFill>
                  <a:srgbClr val="0000FF"/>
                </a:solidFill>
              </a:rPr>
              <a:t>RAE</a:t>
            </a:r>
            <a:r>
              <a:rPr lang="en-US" sz="2595" dirty="0" smtClean="0"/>
              <a:t> in universities</a:t>
            </a:r>
          </a:p>
          <a:p>
            <a:r>
              <a:rPr lang="en-US" sz="2595" dirty="0"/>
              <a:t>d</a:t>
            </a:r>
            <a:r>
              <a:rPr lang="en-US" sz="2595" dirty="0" smtClean="0"/>
              <a:t>evelopment of HE </a:t>
            </a:r>
            <a:r>
              <a:rPr lang="en-US" sz="2595" dirty="0" smtClean="0">
                <a:solidFill>
                  <a:srgbClr val="0000FF"/>
                </a:solidFill>
              </a:rPr>
              <a:t>Learning Academy</a:t>
            </a:r>
            <a:r>
              <a:rPr lang="en-US" sz="2595" dirty="0" smtClean="0"/>
              <a:t> / </a:t>
            </a:r>
            <a:r>
              <a:rPr lang="en-US" sz="2595" dirty="0" smtClean="0">
                <a:solidFill>
                  <a:srgbClr val="0000FF"/>
                </a:solidFill>
              </a:rPr>
              <a:t>Subject </a:t>
            </a:r>
            <a:r>
              <a:rPr lang="en-US" sz="2595" dirty="0" err="1" smtClean="0">
                <a:solidFill>
                  <a:srgbClr val="0000FF"/>
                </a:solidFill>
              </a:rPr>
              <a:t>Centres</a:t>
            </a:r>
            <a:r>
              <a:rPr lang="en-US" sz="2595" dirty="0" smtClean="0">
                <a:solidFill>
                  <a:srgbClr val="0000FF"/>
                </a:solidFill>
              </a:rPr>
              <a:t> </a:t>
            </a:r>
            <a:r>
              <a:rPr lang="en-US" sz="2595" dirty="0" smtClean="0"/>
              <a:t>with remit for curriculum/pedagogy</a:t>
            </a:r>
          </a:p>
          <a:p>
            <a:r>
              <a:rPr lang="en-US" sz="2595" dirty="0" smtClean="0">
                <a:solidFill>
                  <a:srgbClr val="0000FF"/>
                </a:solidFill>
              </a:rPr>
              <a:t>Curriculum 2000 </a:t>
            </a:r>
            <a:r>
              <a:rPr lang="en-US" sz="2595" dirty="0" smtClean="0"/>
              <a:t>(failed)</a:t>
            </a:r>
          </a:p>
          <a:p>
            <a:r>
              <a:rPr lang="en-US" sz="2595" dirty="0" smtClean="0">
                <a:solidFill>
                  <a:srgbClr val="0000FF"/>
                </a:solidFill>
              </a:rPr>
              <a:t>Tomlinson Report </a:t>
            </a:r>
            <a:r>
              <a:rPr lang="en-US" sz="2595" dirty="0" smtClean="0"/>
              <a:t>(rejected)</a:t>
            </a:r>
          </a:p>
          <a:p>
            <a:r>
              <a:rPr lang="en-US" sz="2595" dirty="0"/>
              <a:t>g</a:t>
            </a:r>
            <a:r>
              <a:rPr lang="en-US" sz="2595" dirty="0" smtClean="0"/>
              <a:t>rowth in interest in IB (Welsh </a:t>
            </a:r>
            <a:r>
              <a:rPr lang="en-US" sz="2595" dirty="0" err="1" smtClean="0"/>
              <a:t>Bacc</a:t>
            </a:r>
            <a:r>
              <a:rPr lang="en-US" sz="2595" dirty="0" smtClean="0"/>
              <a:t>, English </a:t>
            </a:r>
            <a:r>
              <a:rPr lang="en-US" sz="2595" dirty="0" err="1" smtClean="0"/>
              <a:t>Bacc</a:t>
            </a:r>
            <a:r>
              <a:rPr lang="en-US" sz="2595" dirty="0" smtClean="0"/>
              <a:t>, AQA </a:t>
            </a:r>
            <a:r>
              <a:rPr lang="en-US" sz="2595" dirty="0" err="1" smtClean="0"/>
              <a:t>Bacc</a:t>
            </a:r>
            <a:r>
              <a:rPr lang="en-US" sz="2595" dirty="0" smtClean="0"/>
              <a:t>, etc.)</a:t>
            </a:r>
          </a:p>
          <a:p>
            <a:r>
              <a:rPr lang="en-US" sz="2595" dirty="0" smtClean="0"/>
              <a:t>A Level 2008 developments + Diploma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broader issues</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To what extent can / should Sixth Form align with / prepare for university study?</a:t>
            </a:r>
          </a:p>
          <a:p>
            <a:r>
              <a:rPr lang="en-US" dirty="0" smtClean="0"/>
              <a:t>IB seems to offer certain elements that prepare well for university, and seems to embody some of the breadth and freedom of university study? Could A Level do this?</a:t>
            </a:r>
          </a:p>
          <a:p>
            <a:r>
              <a:rPr lang="en-US" dirty="0" smtClean="0"/>
              <a:t>To what extent does university teaching and learning provide a model for sixth form?</a:t>
            </a:r>
          </a:p>
          <a:p>
            <a:r>
              <a:rPr lang="en-US" dirty="0" smtClean="0"/>
              <a:t>Transition matters? Desirability of strength of academic cycle (teacher - student  - teacher)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research issues</a:t>
            </a:r>
            <a:endParaRPr lang="en-US" dirty="0">
              <a:solidFill>
                <a:srgbClr val="0000FF"/>
              </a:solidFill>
            </a:endParaRPr>
          </a:p>
        </p:txBody>
      </p:sp>
      <p:sp>
        <p:nvSpPr>
          <p:cNvPr id="3" name="Content Placeholder 2"/>
          <p:cNvSpPr>
            <a:spLocks noGrp="1"/>
          </p:cNvSpPr>
          <p:nvPr>
            <p:ph idx="1"/>
          </p:nvPr>
        </p:nvSpPr>
        <p:spPr/>
        <p:txBody>
          <a:bodyPr vert="horz"/>
          <a:lstStyle/>
          <a:p>
            <a:r>
              <a:rPr lang="en-US" dirty="0" err="1" smtClean="0"/>
              <a:t>Generalisation</a:t>
            </a:r>
            <a:r>
              <a:rPr lang="en-US" dirty="0" smtClean="0"/>
              <a:t> from one case study must be made with care</a:t>
            </a:r>
          </a:p>
          <a:p>
            <a:r>
              <a:rPr lang="en-US" dirty="0" smtClean="0"/>
              <a:t>Ideally, we need more research</a:t>
            </a:r>
          </a:p>
          <a:p>
            <a:pPr>
              <a:buNone/>
            </a:pPr>
            <a:r>
              <a:rPr lang="en-US" dirty="0" smtClean="0"/>
              <a:t>BUT</a:t>
            </a:r>
          </a:p>
          <a:p>
            <a:r>
              <a:rPr lang="en-US" dirty="0" smtClean="0"/>
              <a:t> The case study takes one random, typical, average group and identifies issues likely to be of </a:t>
            </a:r>
            <a:r>
              <a:rPr lang="en-US" smtClean="0"/>
              <a:t>common concern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rPr>
              <a:t>Reform: “A New Level”</a:t>
            </a:r>
            <a:endParaRPr lang="en-US" dirty="0">
              <a:solidFill>
                <a:srgbClr val="660066"/>
              </a:solidFill>
            </a:endParaRPr>
          </a:p>
        </p:txBody>
      </p:sp>
      <p:sp>
        <p:nvSpPr>
          <p:cNvPr id="3" name="Content Placeholder 2"/>
          <p:cNvSpPr>
            <a:spLocks noGrp="1"/>
          </p:cNvSpPr>
          <p:nvPr>
            <p:ph idx="1"/>
          </p:nvPr>
        </p:nvSpPr>
        <p:spPr/>
        <p:txBody>
          <a:bodyPr>
            <a:normAutofit/>
          </a:bodyPr>
          <a:lstStyle/>
          <a:p>
            <a:pPr algn="ctr">
              <a:buNone/>
            </a:pPr>
            <a:r>
              <a:rPr lang="en-US" dirty="0" smtClean="0">
                <a:hlinkClick r:id="rId2"/>
              </a:rPr>
              <a:t>www.reform.co.uk</a:t>
            </a:r>
            <a:endParaRPr lang="en-US" dirty="0" smtClean="0"/>
          </a:p>
          <a:p>
            <a:pPr>
              <a:buNone/>
            </a:pPr>
            <a:endParaRPr lang="en-US" dirty="0" smtClean="0"/>
          </a:p>
          <a:p>
            <a:pPr>
              <a:buNone/>
            </a:pPr>
            <a:r>
              <a:rPr lang="en-US" dirty="0"/>
              <a:t>	</a:t>
            </a:r>
            <a:r>
              <a:rPr lang="en-US" sz="2200" dirty="0" smtClean="0"/>
              <a:t>The rise of the ersatz A-level has stymied independent study and original thought. After successfully becoming a mass market qualification in the 1980s and 1990s, A-levels underwent radical surgery in 2000 that damaged their intellectual integrity. </a:t>
            </a:r>
            <a:r>
              <a:rPr lang="en-US" sz="2200" dirty="0" err="1" smtClean="0"/>
              <a:t>Modularisation</a:t>
            </a:r>
            <a:r>
              <a:rPr lang="en-US" sz="2200" dirty="0" smtClean="0"/>
              <a:t> and </a:t>
            </a:r>
            <a:r>
              <a:rPr lang="en-US" sz="2200" dirty="0" err="1" smtClean="0"/>
              <a:t>mechanised</a:t>
            </a:r>
            <a:r>
              <a:rPr lang="en-US" sz="2200" dirty="0" smtClean="0"/>
              <a:t> marking were introduced despite the objections of universities. These changes have not widened participation – instead they have created a generation of “high maintenance students” who struggle to think for themselves. </a:t>
            </a: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Findings: Headlines 1 – A Level</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latin typeface="+mj-lt"/>
              </a:rPr>
              <a:t>A Level Literature prepared students poorly for demands of the HE English course:</a:t>
            </a:r>
          </a:p>
          <a:p>
            <a:pPr>
              <a:buNone/>
            </a:pPr>
            <a:endParaRPr lang="en-US" dirty="0" smtClean="0">
              <a:latin typeface="+mj-lt"/>
            </a:endParaRPr>
          </a:p>
          <a:p>
            <a:r>
              <a:rPr lang="en-US" sz="2378" dirty="0" smtClean="0">
                <a:latin typeface="+mj-lt"/>
              </a:rPr>
              <a:t>No introduction to the likely content of a university course</a:t>
            </a:r>
          </a:p>
          <a:p>
            <a:r>
              <a:rPr lang="en-US" sz="2378" dirty="0" smtClean="0">
                <a:latin typeface="+mj-lt"/>
              </a:rPr>
              <a:t>No introduction to HE research skills / teaching and learning conditions (lectures, libraries, etc.)</a:t>
            </a:r>
          </a:p>
          <a:p>
            <a:r>
              <a:rPr lang="en-US" sz="2378" dirty="0" smtClean="0">
                <a:latin typeface="+mj-lt"/>
              </a:rPr>
              <a:t>Virtually no secondary/critical reading</a:t>
            </a:r>
          </a:p>
          <a:p>
            <a:r>
              <a:rPr lang="en-US" sz="2378" dirty="0" smtClean="0">
                <a:latin typeface="+mj-lt"/>
              </a:rPr>
              <a:t>Little chance to make cross – disciplinary connections</a:t>
            </a:r>
          </a:p>
          <a:p>
            <a:r>
              <a:rPr lang="en-US" sz="2378" dirty="0" smtClean="0">
                <a:latin typeface="+mj-lt"/>
              </a:rPr>
              <a:t>No General Studies / TOK type input</a:t>
            </a:r>
          </a:p>
          <a:p>
            <a:r>
              <a:rPr lang="en-US" sz="2378" dirty="0" smtClean="0">
                <a:latin typeface="+mj-lt"/>
              </a:rPr>
              <a:t>No extended writing or research</a:t>
            </a:r>
          </a:p>
          <a:p>
            <a:endParaRPr lang="en-US" dirty="0" smtClean="0">
              <a:latin typeface="+mj-lt"/>
            </a:endParaRPr>
          </a:p>
          <a:p>
            <a:endParaRPr lang="en-US" dirty="0" smtClean="0">
              <a:latin typeface="+mj-lt"/>
            </a:endParaRPr>
          </a:p>
          <a:p>
            <a:endParaRPr lang="en-US" dirty="0" smtClean="0">
              <a:latin typeface="+mj-lt"/>
            </a:endParaRPr>
          </a:p>
          <a:p>
            <a:endParaRPr lang="en-US" dirty="0" smtClean="0">
              <a:latin typeface="+mj-lt"/>
            </a:endParaRPr>
          </a:p>
          <a:p>
            <a:endParaRPr lang="en-US" dirty="0" smtClean="0">
              <a:latin typeface="Gill Sans"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Findings: Headlines 2 - HE</a:t>
            </a:r>
            <a:endParaRPr lang="en-US"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j-lt"/>
              </a:rPr>
              <a:t>HE modules struggled to start from where students are or to engage with students’ motivations or rationales for study </a:t>
            </a:r>
          </a:p>
          <a:p>
            <a:r>
              <a:rPr lang="en-US" dirty="0">
                <a:latin typeface="+mj-lt"/>
              </a:rPr>
              <a:t>L</a:t>
            </a:r>
            <a:r>
              <a:rPr lang="en-US" dirty="0" smtClean="0">
                <a:latin typeface="+mj-lt"/>
              </a:rPr>
              <a:t>ecturers are often puzzled by students’ disciplinary uncertainty or varied motivations, appearing to expect fully-formed intellectual commitment</a:t>
            </a:r>
          </a:p>
          <a:p>
            <a:r>
              <a:rPr lang="en-US" dirty="0" smtClean="0">
                <a:latin typeface="+mj-lt"/>
              </a:rPr>
              <a:t>Meta-cognitive support for students - access to theoretical discourses and self-positioning - was weak + restricted teaching time</a:t>
            </a:r>
          </a:p>
          <a:p>
            <a:r>
              <a:rPr lang="en-US" dirty="0" smtClean="0">
                <a:latin typeface="+mj-lt"/>
              </a:rPr>
              <a:t>Many concepts and texts covered at HE pitched inappropriately but would be accessible given appropriate presentation and engagement</a:t>
            </a:r>
          </a:p>
          <a:p>
            <a:endParaRPr lang="en-US" dirty="0" smtClean="0">
              <a:latin typeface="+mj-lt"/>
            </a:endParaRPr>
          </a:p>
          <a:p>
            <a:endParaRPr lang="en-US"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Learning issues</a:t>
            </a:r>
            <a:endParaRPr lang="en-US" dirty="0">
              <a:solidFill>
                <a:srgbClr val="0000FF"/>
              </a:solidFill>
            </a:endParaRPr>
          </a:p>
        </p:txBody>
      </p:sp>
      <p:sp>
        <p:nvSpPr>
          <p:cNvPr id="3" name="Content Placeholder 2"/>
          <p:cNvSpPr>
            <a:spLocks noGrp="1"/>
          </p:cNvSpPr>
          <p:nvPr>
            <p:ph idx="1"/>
          </p:nvPr>
        </p:nvSpPr>
        <p:spPr/>
        <p:txBody>
          <a:bodyPr>
            <a:normAutofit fontScale="92500"/>
          </a:bodyPr>
          <a:lstStyle/>
          <a:p>
            <a:r>
              <a:rPr lang="en-US" dirty="0" smtClean="0">
                <a:latin typeface="+mj-lt"/>
              </a:rPr>
              <a:t>Lecturers concerned by students’ ‘instrumental’ and assessment-driven approaches to learning - : often attributed to ‘spoon-feeding’ and assessment overload at A Level</a:t>
            </a:r>
          </a:p>
          <a:p>
            <a:r>
              <a:rPr lang="en-US" dirty="0" smtClean="0">
                <a:solidFill>
                  <a:srgbClr val="996633"/>
                </a:solidFill>
                <a:latin typeface="+mj-lt"/>
              </a:rPr>
              <a:t>But at HE, most students silent in seminars;  many become alienated as course progresses and they fail to grasp content / reading load. This in turn leads to instrumental approaches to learning</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Teaching issues</a:t>
            </a:r>
            <a:endParaRPr lang="en-US" dirty="0">
              <a:solidFill>
                <a:srgbClr val="0000FF"/>
              </a:solidFill>
            </a:endParaRPr>
          </a:p>
        </p:txBody>
      </p:sp>
      <p:sp>
        <p:nvSpPr>
          <p:cNvPr id="3" name="Content Placeholder 2"/>
          <p:cNvSpPr>
            <a:spLocks noGrp="1"/>
          </p:cNvSpPr>
          <p:nvPr>
            <p:ph idx="1"/>
          </p:nvPr>
        </p:nvSpPr>
        <p:spPr/>
        <p:txBody>
          <a:bodyPr>
            <a:normAutofit/>
          </a:bodyPr>
          <a:lstStyle/>
          <a:p>
            <a:pPr>
              <a:lnSpc>
                <a:spcPct val="90000"/>
              </a:lnSpc>
            </a:pPr>
            <a:r>
              <a:rPr lang="en-US" sz="3000" dirty="0" smtClean="0">
                <a:latin typeface="+mj-lt"/>
              </a:rPr>
              <a:t>A Level Lit provides happy environment for most students (though some express boredom with syllabus); pedagogy starts from where students are but does not always foster independent study skills or access to broader issues and frameworks</a:t>
            </a:r>
          </a:p>
          <a:p>
            <a:pPr>
              <a:lnSpc>
                <a:spcPct val="90000"/>
              </a:lnSpc>
            </a:pPr>
            <a:r>
              <a:rPr lang="en-US" sz="3000" dirty="0" smtClean="0">
                <a:solidFill>
                  <a:srgbClr val="996633"/>
                </a:solidFill>
                <a:latin typeface="+mj-lt"/>
              </a:rPr>
              <a:t>HE pedagogy may attempt student-</a:t>
            </a:r>
            <a:r>
              <a:rPr lang="en-US" sz="3000" dirty="0" err="1" smtClean="0">
                <a:solidFill>
                  <a:srgbClr val="996633"/>
                </a:solidFill>
                <a:latin typeface="+mj-lt"/>
              </a:rPr>
              <a:t>centred</a:t>
            </a:r>
            <a:r>
              <a:rPr lang="en-US" sz="3000" dirty="0" smtClean="0">
                <a:solidFill>
                  <a:srgbClr val="996633"/>
                </a:solidFill>
                <a:latin typeface="+mj-lt"/>
              </a:rPr>
              <a:t> strategies but can suffer from lack of pedagogical expertise and lack of clarity about what students already know and where they are in terms of learning and motivation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difficulties for students</a:t>
            </a:r>
            <a:endParaRPr lang="en-US" dirty="0">
              <a:solidFill>
                <a:srgbClr val="0000FF"/>
              </a:solidFill>
            </a:endParaRPr>
          </a:p>
        </p:txBody>
      </p:sp>
      <p:sp>
        <p:nvSpPr>
          <p:cNvPr id="3" name="Content Placeholder 2"/>
          <p:cNvSpPr>
            <a:spLocks noGrp="1"/>
          </p:cNvSpPr>
          <p:nvPr>
            <p:ph idx="1"/>
          </p:nvPr>
        </p:nvSpPr>
        <p:spPr>
          <a:xfrm>
            <a:off x="457200" y="1593830"/>
            <a:ext cx="8229600" cy="4532334"/>
          </a:xfrm>
        </p:spPr>
        <p:txBody>
          <a:bodyPr>
            <a:normAutofit fontScale="47500" lnSpcReduction="20000"/>
          </a:bodyPr>
          <a:lstStyle/>
          <a:p>
            <a:pPr lvl="0"/>
            <a:r>
              <a:rPr lang="en-GB" sz="4421" dirty="0"/>
              <a:t>Reading </a:t>
            </a:r>
            <a:r>
              <a:rPr lang="en-GB" sz="4421" dirty="0">
                <a:solidFill>
                  <a:srgbClr val="660066"/>
                </a:solidFill>
              </a:rPr>
              <a:t>widely</a:t>
            </a:r>
            <a:r>
              <a:rPr lang="en-GB" sz="4421" dirty="0"/>
              <a:t> and quickly, especially in pre-twentieth century literature</a:t>
            </a:r>
          </a:p>
          <a:p>
            <a:pPr lvl="0"/>
            <a:r>
              <a:rPr lang="en-GB" sz="4421" dirty="0"/>
              <a:t>Negotiating the</a:t>
            </a:r>
            <a:r>
              <a:rPr lang="en-GB" sz="4421" dirty="0" smtClean="0"/>
              <a:t> </a:t>
            </a:r>
            <a:r>
              <a:rPr lang="en-GB" sz="4421" dirty="0" smtClean="0">
                <a:solidFill>
                  <a:srgbClr val="660066"/>
                </a:solidFill>
              </a:rPr>
              <a:t>secondary literature </a:t>
            </a:r>
            <a:r>
              <a:rPr lang="en-GB" sz="4421" dirty="0"/>
              <a:t>of literary scholarship</a:t>
            </a:r>
          </a:p>
          <a:p>
            <a:pPr lvl="0"/>
            <a:r>
              <a:rPr lang="en-GB" sz="4421" dirty="0"/>
              <a:t>Understanding / assimilating purposes, methods, </a:t>
            </a:r>
            <a:r>
              <a:rPr lang="en-GB" sz="4421" dirty="0">
                <a:solidFill>
                  <a:srgbClr val="660066"/>
                </a:solidFill>
              </a:rPr>
              <a:t>parameters and frameworks</a:t>
            </a:r>
            <a:r>
              <a:rPr lang="en-GB" sz="4421" dirty="0"/>
              <a:t> of literary </a:t>
            </a:r>
            <a:r>
              <a:rPr lang="en-GB" sz="4421" dirty="0" smtClean="0"/>
              <a:t>study (note-taking, research skills, etc)</a:t>
            </a:r>
          </a:p>
          <a:p>
            <a:pPr lvl="0"/>
            <a:r>
              <a:rPr lang="en-GB" sz="4421" dirty="0"/>
              <a:t>Engaging with</a:t>
            </a:r>
            <a:r>
              <a:rPr lang="en-GB" sz="4421" dirty="0" smtClean="0"/>
              <a:t> </a:t>
            </a:r>
            <a:r>
              <a:rPr lang="en-GB" sz="4421" dirty="0" smtClean="0">
                <a:solidFill>
                  <a:srgbClr val="660066"/>
                </a:solidFill>
              </a:rPr>
              <a:t>broad</a:t>
            </a:r>
            <a:r>
              <a:rPr lang="en-GB" sz="4421" dirty="0" smtClean="0"/>
              <a:t> socio</a:t>
            </a:r>
            <a:r>
              <a:rPr lang="en-GB" sz="4421" dirty="0"/>
              <a:t>-cultural-linguistic aspects of literature, especially those beyond the analysis of the fictional world of the single text</a:t>
            </a:r>
          </a:p>
          <a:p>
            <a:pPr lvl="0"/>
            <a:r>
              <a:rPr lang="en-GB" sz="4421" dirty="0"/>
              <a:t>Poetry – technical and aesthetic aspects; </a:t>
            </a:r>
            <a:r>
              <a:rPr lang="en-GB" sz="4421" dirty="0">
                <a:solidFill>
                  <a:srgbClr val="660066"/>
                </a:solidFill>
              </a:rPr>
              <a:t>understanding the genre</a:t>
            </a:r>
            <a:r>
              <a:rPr lang="en-GB" sz="4421" dirty="0"/>
              <a:t>, its forms and conditions</a:t>
            </a:r>
          </a:p>
          <a:p>
            <a:pPr lvl="0"/>
            <a:r>
              <a:rPr lang="en-GB" sz="4421" dirty="0"/>
              <a:t>Seeing literary texts as part of a </a:t>
            </a:r>
            <a:r>
              <a:rPr lang="en-GB" sz="4421" dirty="0">
                <a:solidFill>
                  <a:srgbClr val="660066"/>
                </a:solidFill>
              </a:rPr>
              <a:t>real world</a:t>
            </a:r>
            <a:r>
              <a:rPr lang="en-GB" sz="4421" dirty="0" smtClean="0">
                <a:solidFill>
                  <a:srgbClr val="660066"/>
                </a:solidFill>
              </a:rPr>
              <a:t> beyond the classroom </a:t>
            </a:r>
            <a:r>
              <a:rPr lang="en-GB" sz="4421" dirty="0" smtClean="0"/>
              <a:t>of </a:t>
            </a:r>
            <a:r>
              <a:rPr lang="en-GB" sz="4421" dirty="0"/>
              <a:t>the production</a:t>
            </a:r>
            <a:r>
              <a:rPr lang="en-GB" sz="4421" dirty="0" smtClean="0"/>
              <a:t>, </a:t>
            </a:r>
            <a:r>
              <a:rPr lang="en-GB" sz="4421" dirty="0"/>
              <a:t>consumption, reception and interpretation of texts in a</a:t>
            </a:r>
            <a:r>
              <a:rPr lang="en-GB" sz="4421" dirty="0" smtClean="0"/>
              <a:t> social context rather </a:t>
            </a:r>
            <a:r>
              <a:rPr lang="en-GB" sz="4421" dirty="0"/>
              <a:t>than as objects for analysis in a classroom</a:t>
            </a:r>
          </a:p>
          <a:p>
            <a:pPr lvl="0"/>
            <a:r>
              <a:rPr lang="en-GB" sz="4421" dirty="0"/>
              <a:t>Recognising and addressing </a:t>
            </a:r>
            <a:r>
              <a:rPr lang="en-GB" sz="4421" dirty="0" smtClean="0">
                <a:solidFill>
                  <a:srgbClr val="660066"/>
                </a:solidFill>
              </a:rPr>
              <a:t>cultural/political </a:t>
            </a:r>
            <a:r>
              <a:rPr lang="en-GB" sz="4421" dirty="0">
                <a:solidFill>
                  <a:srgbClr val="660066"/>
                </a:solidFill>
              </a:rPr>
              <a:t>references</a:t>
            </a:r>
            <a:r>
              <a:rPr lang="en-GB" sz="4421" dirty="0"/>
              <a:t>, </a:t>
            </a:r>
            <a:r>
              <a:rPr lang="en-GB" sz="4421" dirty="0">
                <a:solidFill>
                  <a:srgbClr val="660066"/>
                </a:solidFill>
              </a:rPr>
              <a:t>allusions</a:t>
            </a:r>
          </a:p>
          <a:p>
            <a:pPr lvl="0"/>
            <a:r>
              <a:rPr lang="en-GB" sz="4421" dirty="0"/>
              <a:t>Skills of close reading</a:t>
            </a:r>
            <a:endParaRPr lang="en-GB" sz="4421" dirty="0" smtClean="0"/>
          </a:p>
          <a:p>
            <a:endParaRPr lang="en-GB"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Future?</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Reform’s recommendation: universities to take charge of A Levels…? </a:t>
            </a:r>
          </a:p>
          <a:p>
            <a:pPr>
              <a:buNone/>
            </a:pPr>
            <a:endParaRPr lang="en-US" dirty="0" smtClean="0"/>
          </a:p>
          <a:p>
            <a:pPr>
              <a:buNone/>
            </a:pPr>
            <a:r>
              <a:rPr lang="en-US" dirty="0" smtClean="0"/>
              <a:t>Key issues:</a:t>
            </a:r>
          </a:p>
          <a:p>
            <a:r>
              <a:rPr lang="en-US" dirty="0" smtClean="0"/>
              <a:t>More breadth needed at A Level, and direct preparation for HE, but there is much to be learnt by HE from VI Form</a:t>
            </a:r>
          </a:p>
          <a:p>
            <a:r>
              <a:rPr lang="en-US" dirty="0" smtClean="0"/>
              <a:t>Breadth can provide access to depth / independence</a:t>
            </a:r>
          </a:p>
          <a:p>
            <a:r>
              <a:rPr lang="en-US" dirty="0" smtClean="0"/>
              <a:t>More appropriate pedagogy needed at HE, but there is much to be learnt by sixth forms from HE</a:t>
            </a:r>
          </a:p>
          <a:p>
            <a:r>
              <a:rPr lang="en-US" dirty="0" smtClean="0"/>
              <a:t>HE needs to understand students’ learning and motivations better</a:t>
            </a:r>
          </a:p>
          <a:p>
            <a:r>
              <a:rPr lang="en-US" dirty="0" smtClean="0"/>
              <a:t>Greater communication between schools and universities, accommodation of each other’s needs</a:t>
            </a:r>
          </a:p>
          <a:p>
            <a:r>
              <a:rPr lang="en-US" dirty="0" smtClean="0"/>
              <a:t>Power of sixth form pedagogy + HE subject expertise </a:t>
            </a:r>
          </a:p>
          <a:p>
            <a:endParaRPr lang="en-US" dirty="0" smtClean="0"/>
          </a:p>
          <a:p>
            <a:endParaRPr lang="en-US" dirty="0" smtClean="0"/>
          </a:p>
          <a:p>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dirty="0" smtClean="0">
                <a:solidFill>
                  <a:srgbClr val="660066"/>
                </a:solidFill>
              </a:rPr>
              <a:t>While </a:t>
            </a:r>
            <a:r>
              <a:rPr lang="en-GB" dirty="0">
                <a:solidFill>
                  <a:srgbClr val="660066"/>
                </a:solidFill>
              </a:rPr>
              <a:t>so often the schools and the universities seem quite </a:t>
            </a:r>
            <a:r>
              <a:rPr lang="en-GB" dirty="0" smtClean="0">
                <a:solidFill>
                  <a:srgbClr val="660066"/>
                </a:solidFill>
              </a:rPr>
              <a:t>separate, </a:t>
            </a:r>
            <a:r>
              <a:rPr lang="en-GB" dirty="0">
                <a:solidFill>
                  <a:srgbClr val="660066"/>
                </a:solidFill>
              </a:rPr>
              <a:t>if teachers and researchers in the universities begin to engage in more active dialogue with the developers of reading and writing programmes and the teachers who have to teach students – young and older – ‘how’ to read and write, it might be possible to begin to change the dominant significations of reading in the schools, so that more students could begin to learn to read the </a:t>
            </a:r>
            <a:r>
              <a:rPr lang="en-GB" i="1" dirty="0">
                <a:solidFill>
                  <a:srgbClr val="660066"/>
                </a:solidFill>
              </a:rPr>
              <a:t>world</a:t>
            </a:r>
            <a:r>
              <a:rPr lang="en-GB" dirty="0">
                <a:solidFill>
                  <a:srgbClr val="660066"/>
                </a:solidFill>
              </a:rPr>
              <a:t> simultaneously with learning to read the </a:t>
            </a:r>
            <a:r>
              <a:rPr lang="en-GB" i="1" dirty="0">
                <a:solidFill>
                  <a:srgbClr val="660066"/>
                </a:solidFill>
              </a:rPr>
              <a:t>word.</a:t>
            </a:r>
            <a:r>
              <a:rPr lang="en-GB" i="1" dirty="0" smtClean="0">
                <a:solidFill>
                  <a:srgbClr val="660066"/>
                </a:solidFill>
              </a:rPr>
              <a:t> </a:t>
            </a:r>
            <a:endParaRPr lang="en-GB" dirty="0" smtClean="0"/>
          </a:p>
          <a:p>
            <a:pPr>
              <a:buNone/>
            </a:pPr>
            <a:r>
              <a:rPr lang="en-GB" dirty="0" smtClean="0"/>
              <a:t> </a:t>
            </a:r>
          </a:p>
          <a:p>
            <a:pPr>
              <a:buNone/>
            </a:pPr>
            <a:r>
              <a:rPr lang="en-GB" dirty="0" smtClean="0"/>
              <a:t>Kathleen </a:t>
            </a:r>
            <a:r>
              <a:rPr lang="en-GB" dirty="0" err="1" smtClean="0"/>
              <a:t>Mcormick</a:t>
            </a:r>
            <a:r>
              <a:rPr lang="en-GB" dirty="0" smtClean="0"/>
              <a:t>, The Culture of Reading and the Teaching of English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9880"/>
            <a:ext cx="8229600" cy="4856283"/>
          </a:xfrm>
        </p:spPr>
        <p:txBody>
          <a:bodyPr>
            <a:normAutofit fontScale="70000" lnSpcReduction="20000"/>
          </a:bodyPr>
          <a:lstStyle/>
          <a:p>
            <a:pPr>
              <a:buNone/>
            </a:pPr>
            <a:r>
              <a:rPr lang="en-US" dirty="0" smtClean="0"/>
              <a:t>	</a:t>
            </a:r>
            <a:r>
              <a:rPr lang="en-US" dirty="0" smtClean="0">
                <a:latin typeface="+mj-lt"/>
              </a:rPr>
              <a:t>Intellectual integrity was traded off against a central drive for wider participation. This has failed. Increases in participation have flagged since the major changes to A-level in 2000, following acceleration in the 1980s and 1990s. If anything the gap between schools in the state and private sectors is widening as the best schools increasingly turn to respected, rigorous qualifications such as the International Baccalaureate and Cambridge Pre-U. Meanwhile the majority of state schools are stuck with a </a:t>
            </a:r>
            <a:r>
              <a:rPr lang="en-US" dirty="0" err="1" smtClean="0">
                <a:latin typeface="+mj-lt"/>
              </a:rPr>
              <a:t>hollower</a:t>
            </a:r>
            <a:r>
              <a:rPr lang="en-US" dirty="0" smtClean="0">
                <a:latin typeface="+mj-lt"/>
              </a:rPr>
              <a:t> A-level.</a:t>
            </a:r>
          </a:p>
          <a:p>
            <a:pPr>
              <a:buNone/>
            </a:pPr>
            <a:endParaRPr lang="en-US" dirty="0" smtClean="0">
              <a:latin typeface="+mj-lt"/>
            </a:endParaRPr>
          </a:p>
          <a:p>
            <a:pPr>
              <a:buNone/>
            </a:pPr>
            <a:r>
              <a:rPr lang="en-US" dirty="0" smtClean="0">
                <a:latin typeface="+mj-lt"/>
              </a:rPr>
              <a:t>	Action must be taken to re-link A-levels with their strong academic heritage. Universities should take responsibility for the quality assurance of A-levels. New ersatz qualifications such as “Use of </a:t>
            </a:r>
            <a:r>
              <a:rPr lang="en-US" dirty="0" err="1" smtClean="0">
                <a:latin typeface="+mj-lt"/>
              </a:rPr>
              <a:t>Maths</a:t>
            </a:r>
            <a:r>
              <a:rPr lang="en-US" dirty="0" smtClean="0">
                <a:latin typeface="+mj-lt"/>
              </a:rPr>
              <a:t>” and “Critical Thinking” A-levels should be halted. </a:t>
            </a:r>
            <a:endParaRPr lang="en-US"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Starting points</a:t>
            </a:r>
            <a:endParaRPr lang="en-US" dirty="0">
              <a:solidFill>
                <a:srgbClr val="3366FF"/>
              </a:solidFill>
            </a:endParaRP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lgn="ctr">
              <a:buNone/>
            </a:pPr>
            <a:r>
              <a:rPr lang="en-US" dirty="0" smtClean="0"/>
              <a:t>Comparisons between demands / qualities of A Level and IB</a:t>
            </a:r>
          </a:p>
          <a:p>
            <a:pPr algn="ctr">
              <a:buNone/>
            </a:pPr>
            <a:endParaRPr lang="en-US" dirty="0" smtClean="0"/>
          </a:p>
          <a:p>
            <a:pPr>
              <a:buNone/>
            </a:pPr>
            <a:r>
              <a:rPr lang="en-US" dirty="0" smtClean="0">
                <a:solidFill>
                  <a:schemeClr val="accent6">
                    <a:lumMod val="75000"/>
                  </a:schemeClr>
                </a:solidFill>
              </a:rPr>
              <a:t>A Level : pre-2000 and 2008 changes </a:t>
            </a:r>
          </a:p>
          <a:p>
            <a:r>
              <a:rPr lang="en-US" sz="2400" dirty="0" smtClean="0"/>
              <a:t>Narrowness of </a:t>
            </a:r>
            <a:r>
              <a:rPr lang="en-US" sz="2400" dirty="0" err="1" smtClean="0"/>
              <a:t>programme</a:t>
            </a:r>
            <a:r>
              <a:rPr lang="en-US" sz="2400" dirty="0" smtClean="0"/>
              <a:t> – 3 subjects standard,                               no framework, no broadening, no coherence</a:t>
            </a:r>
          </a:p>
          <a:p>
            <a:r>
              <a:rPr lang="en-US" sz="2400" dirty="0" smtClean="0"/>
              <a:t>Narrowness within subjects</a:t>
            </a:r>
          </a:p>
          <a:p>
            <a:pPr>
              <a:buNone/>
            </a:pPr>
            <a:r>
              <a:rPr lang="en-US" dirty="0" smtClean="0">
                <a:solidFill>
                  <a:schemeClr val="accent6">
                    <a:lumMod val="75000"/>
                  </a:schemeClr>
                </a:solidFill>
              </a:rPr>
              <a:t>IB:</a:t>
            </a:r>
          </a:p>
          <a:p>
            <a:r>
              <a:rPr lang="en-US" sz="2400" dirty="0" smtClean="0"/>
              <a:t>Breadth / coherence of </a:t>
            </a:r>
            <a:r>
              <a:rPr lang="en-US" sz="2400" dirty="0" err="1" smtClean="0"/>
              <a:t>programme</a:t>
            </a:r>
            <a:r>
              <a:rPr lang="en-US" sz="2400" dirty="0" smtClean="0"/>
              <a:t> leading to depth</a:t>
            </a:r>
          </a:p>
          <a:p>
            <a:r>
              <a:rPr lang="en-US" sz="2400" dirty="0" smtClean="0"/>
              <a:t>Breadth within subjects (e.g. internationalism, variety of assessment modes</a:t>
            </a:r>
            <a:r>
              <a:rPr lang="en-US" sz="2000" dirty="0" smtClean="0"/>
              <a:t>)</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English Literature</a:t>
            </a:r>
            <a:endParaRPr lang="en-US" dirty="0">
              <a:solidFill>
                <a:srgbClr val="3366FF"/>
              </a:solidFill>
            </a:endParaRPr>
          </a:p>
        </p:txBody>
      </p:sp>
      <p:sp>
        <p:nvSpPr>
          <p:cNvPr id="3" name="Content Placeholder 2"/>
          <p:cNvSpPr>
            <a:spLocks noGrp="1"/>
          </p:cNvSpPr>
          <p:nvPr>
            <p:ph idx="1"/>
          </p:nvPr>
        </p:nvSpPr>
        <p:spPr/>
        <p:txBody>
          <a:bodyPr/>
          <a:lstStyle/>
          <a:p>
            <a:pPr>
              <a:buNone/>
            </a:pPr>
            <a:r>
              <a:rPr lang="en-US" dirty="0" smtClean="0">
                <a:solidFill>
                  <a:srgbClr val="E46C0A"/>
                </a:solidFill>
              </a:rPr>
              <a:t>A Level – </a:t>
            </a:r>
          </a:p>
          <a:p>
            <a:r>
              <a:rPr lang="en-US" sz="2400" dirty="0" smtClean="0"/>
              <a:t>Model of subject virtually unchanged since 1960s despite huge changes in HE English</a:t>
            </a:r>
          </a:p>
          <a:p>
            <a:r>
              <a:rPr lang="en-US" sz="2400" dirty="0" smtClean="0"/>
              <a:t>Atomistic approach to syllabus: little coherence or emphasis on ‘the big picture’</a:t>
            </a:r>
          </a:p>
          <a:p>
            <a:pPr>
              <a:buNone/>
            </a:pPr>
            <a:r>
              <a:rPr lang="en-US" dirty="0" smtClean="0">
                <a:solidFill>
                  <a:schemeClr val="accent6">
                    <a:lumMod val="75000"/>
                  </a:schemeClr>
                </a:solidFill>
              </a:rPr>
              <a:t>I.B. –</a:t>
            </a:r>
          </a:p>
          <a:p>
            <a:r>
              <a:rPr lang="en-US" sz="2400" dirty="0" smtClean="0"/>
              <a:t>Syllabus offers variety of models and methods</a:t>
            </a:r>
          </a:p>
          <a:p>
            <a:r>
              <a:rPr lang="en-US" sz="2400" dirty="0" smtClean="0"/>
              <a:t>Strong emphasis on disciplinary frameworks – e.g. genres, periods, cultures, comparative approaches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276"/>
            <a:ext cx="8229600" cy="1143000"/>
          </a:xfrm>
        </p:spPr>
        <p:txBody>
          <a:bodyPr>
            <a:normAutofit fontScale="90000"/>
          </a:bodyPr>
          <a:lstStyle/>
          <a:p>
            <a:r>
              <a:rPr lang="en-US" dirty="0" smtClean="0">
                <a:solidFill>
                  <a:srgbClr val="0000FF"/>
                </a:solidFill>
              </a:rPr>
              <a:t>Research into trajectory of </a:t>
            </a:r>
            <a:br>
              <a:rPr lang="en-US" dirty="0" smtClean="0">
                <a:solidFill>
                  <a:srgbClr val="0000FF"/>
                </a:solidFill>
              </a:rPr>
            </a:br>
            <a:r>
              <a:rPr lang="en-US" dirty="0" smtClean="0">
                <a:solidFill>
                  <a:srgbClr val="0000FF"/>
                </a:solidFill>
              </a:rPr>
              <a:t>I.B. students from Impington</a:t>
            </a:r>
            <a:endParaRPr lang="en-US" dirty="0">
              <a:solidFill>
                <a:srgbClr val="0000FF"/>
              </a:solidFill>
            </a:endParaRPr>
          </a:p>
        </p:txBody>
      </p:sp>
      <p:sp>
        <p:nvSpPr>
          <p:cNvPr id="3" name="Content Placeholder 2"/>
          <p:cNvSpPr>
            <a:spLocks noGrp="1"/>
          </p:cNvSpPr>
          <p:nvPr>
            <p:ph idx="1"/>
          </p:nvPr>
        </p:nvSpPr>
        <p:spPr>
          <a:xfrm>
            <a:off x="457200" y="1878904"/>
            <a:ext cx="8229600" cy="4247259"/>
          </a:xfrm>
        </p:spPr>
        <p:txBody>
          <a:bodyPr/>
          <a:lstStyle/>
          <a:p>
            <a:pPr algn="ctr">
              <a:buNone/>
            </a:pPr>
            <a:r>
              <a:rPr lang="en-US" dirty="0" smtClean="0">
                <a:solidFill>
                  <a:schemeClr val="accent6">
                    <a:lumMod val="75000"/>
                  </a:schemeClr>
                </a:solidFill>
              </a:rPr>
              <a:t>Marked for Life: progression from the IB</a:t>
            </a:r>
          </a:p>
          <a:p>
            <a:pPr algn="ctr">
              <a:buNone/>
            </a:pPr>
            <a:r>
              <a:rPr lang="en-US" sz="2400" i="1" dirty="0" smtClean="0"/>
              <a:t>The International Baccalaureate Diploma </a:t>
            </a:r>
            <a:r>
              <a:rPr lang="en-US" sz="2400" i="1" dirty="0" err="1" smtClean="0"/>
              <a:t>Programme</a:t>
            </a:r>
            <a:r>
              <a:rPr lang="en-US" sz="2400" i="1" dirty="0" smtClean="0"/>
              <a:t>: </a:t>
            </a:r>
          </a:p>
          <a:p>
            <a:pPr algn="ctr">
              <a:buNone/>
            </a:pPr>
            <a:r>
              <a:rPr lang="en-US" sz="2400" i="1" dirty="0"/>
              <a:t>A</a:t>
            </a:r>
            <a:r>
              <a:rPr lang="en-US" sz="2400" i="1" dirty="0" smtClean="0"/>
              <a:t>n </a:t>
            </a:r>
            <a:r>
              <a:rPr lang="en-US" sz="2400" i="1" dirty="0"/>
              <a:t>I</a:t>
            </a:r>
            <a:r>
              <a:rPr lang="en-US" sz="2400" i="1" dirty="0" smtClean="0"/>
              <a:t>ntroduction for Teachers and Managers, </a:t>
            </a:r>
          </a:p>
          <a:p>
            <a:pPr algn="ctr">
              <a:buNone/>
            </a:pPr>
            <a:r>
              <a:rPr lang="en-US" sz="2400" i="1" dirty="0" smtClean="0"/>
              <a:t>ed. Tim Pound, </a:t>
            </a:r>
            <a:r>
              <a:rPr lang="en-US" sz="2400" i="1" dirty="0" err="1" smtClean="0"/>
              <a:t>Routledge</a:t>
            </a:r>
            <a:r>
              <a:rPr lang="en-US" sz="2400" i="1" dirty="0" smtClean="0"/>
              <a:t> 2006</a:t>
            </a:r>
          </a:p>
          <a:p>
            <a:pPr algn="ctr">
              <a:buNone/>
            </a:pPr>
            <a:endParaRPr lang="en-US" sz="2400" i="1" dirty="0" smtClean="0"/>
          </a:p>
          <a:p>
            <a:pPr algn="ctr"/>
            <a:r>
              <a:rPr lang="en-US" sz="2400" dirty="0" smtClean="0"/>
              <a:t>Small scale study of nine ex-students who took the I.B from 1993 – 1999</a:t>
            </a:r>
          </a:p>
          <a:p>
            <a:pPr algn="ctr"/>
            <a:r>
              <a:rPr lang="en-US" sz="2400" dirty="0" smtClean="0"/>
              <a:t>How might the IBDP have helped prepare them for university,  employment, citizenship?</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5782"/>
            <a:ext cx="8229600" cy="5750382"/>
          </a:xfrm>
        </p:spPr>
        <p:txBody>
          <a:bodyPr>
            <a:normAutofit/>
          </a:bodyPr>
          <a:lstStyle/>
          <a:p>
            <a:pPr>
              <a:buNone/>
            </a:pPr>
            <a:r>
              <a:rPr lang="en-GB" i="1" dirty="0" smtClean="0"/>
              <a:t>	</a:t>
            </a:r>
          </a:p>
          <a:p>
            <a:pPr>
              <a:buNone/>
            </a:pPr>
            <a:endParaRPr lang="en-GB" i="1" dirty="0" smtClean="0">
              <a:solidFill>
                <a:srgbClr val="660066"/>
              </a:solidFill>
            </a:endParaRPr>
          </a:p>
          <a:p>
            <a:pPr>
              <a:buNone/>
            </a:pPr>
            <a:r>
              <a:rPr lang="en-GB" i="1" dirty="0" smtClean="0"/>
              <a:t>	</a:t>
            </a:r>
            <a:r>
              <a:rPr lang="en-GB" i="1" dirty="0" smtClean="0">
                <a:solidFill>
                  <a:srgbClr val="660066"/>
                </a:solidFill>
              </a:rPr>
              <a:t>I </a:t>
            </a:r>
            <a:r>
              <a:rPr lang="en-GB" i="1" dirty="0">
                <a:solidFill>
                  <a:srgbClr val="660066"/>
                </a:solidFill>
              </a:rPr>
              <a:t>would not hesitate to recommend the IB, despite the heavy workload… The time I spent doing the course helped shape me into who I am as an adult. University was almost a let down by </a:t>
            </a:r>
            <a:r>
              <a:rPr lang="en-GB" i="1" dirty="0" smtClean="0">
                <a:solidFill>
                  <a:srgbClr val="660066"/>
                </a:solidFill>
              </a:rPr>
              <a:t>comparison. </a:t>
            </a:r>
            <a:r>
              <a:rPr lang="en-GB" dirty="0">
                <a:solidFill>
                  <a:srgbClr val="000000"/>
                </a:solidFill>
              </a:rPr>
              <a:t>(Student B)</a:t>
            </a:r>
            <a:endParaRPr lang="en-GB" dirty="0" smtClean="0">
              <a:solidFill>
                <a:srgbClr val="000000"/>
              </a:solidFill>
            </a:endParaRPr>
          </a:p>
          <a:p>
            <a:endParaRPr lang="en-US" dirty="0">
              <a:solidFill>
                <a:srgbClr val="66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982"/>
            <a:ext cx="8229600" cy="5504181"/>
          </a:xfrm>
        </p:spPr>
        <p:txBody>
          <a:bodyPr/>
          <a:lstStyle/>
          <a:p>
            <a:pPr>
              <a:buNone/>
            </a:pPr>
            <a:r>
              <a:rPr lang="en-GB" i="1" dirty="0" smtClean="0"/>
              <a:t>	</a:t>
            </a:r>
            <a:r>
              <a:rPr lang="en-GB" i="1" dirty="0" smtClean="0">
                <a:solidFill>
                  <a:srgbClr val="800000"/>
                </a:solidFill>
              </a:rPr>
              <a:t>I have never regretted taking the IB – on the contrary, I have always felt privileged to have had the opportunity to take it… When I first went to university I found it disappointing after my time [in the sixth form]. Classes were not as stimulating and certainly not as focussed, other students were not as comfortable in taking part in discussions, and many showed little interest in any subject other than their own as it was narrowly defined by the syllabus</a:t>
            </a:r>
            <a:r>
              <a:rPr lang="en-GB" dirty="0" smtClean="0">
                <a:solidFill>
                  <a:srgbClr val="800000"/>
                </a:solidFill>
              </a:rPr>
              <a:t>. </a:t>
            </a:r>
            <a:r>
              <a:rPr lang="en-GB" dirty="0" smtClean="0"/>
              <a:t>(Student 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5360"/>
            <a:ext cx="8229600" cy="5620803"/>
          </a:xfrm>
        </p:spPr>
        <p:txBody>
          <a:bodyPr>
            <a:normAutofit lnSpcReduction="10000"/>
          </a:bodyPr>
          <a:lstStyle/>
          <a:p>
            <a:pPr>
              <a:buNone/>
            </a:pPr>
            <a:r>
              <a:rPr lang="en-GB" i="1" dirty="0"/>
              <a:t>	</a:t>
            </a:r>
            <a:r>
              <a:rPr lang="en-GB" i="1" dirty="0" smtClean="0">
                <a:solidFill>
                  <a:srgbClr val="008000"/>
                </a:solidFill>
              </a:rPr>
              <a:t>I </a:t>
            </a:r>
            <a:r>
              <a:rPr lang="en-GB" i="1" dirty="0">
                <a:solidFill>
                  <a:srgbClr val="008000"/>
                </a:solidFill>
              </a:rPr>
              <a:t>find it almost impossible to be objective about the IB as it was a wholly positive experience for me, and I still firmly believe that in terms of preparation for life after the sixth form, whether in academia or otherwise, the IB has far more to offer than A</a:t>
            </a:r>
            <a:r>
              <a:rPr lang="en-GB" i="1" dirty="0" smtClean="0">
                <a:solidFill>
                  <a:srgbClr val="008000"/>
                </a:solidFill>
              </a:rPr>
              <a:t> </a:t>
            </a:r>
            <a:r>
              <a:rPr lang="en-GB" i="1" dirty="0">
                <a:solidFill>
                  <a:srgbClr val="008000"/>
                </a:solidFill>
              </a:rPr>
              <a:t>L</a:t>
            </a:r>
            <a:r>
              <a:rPr lang="en-GB" i="1" dirty="0" smtClean="0">
                <a:solidFill>
                  <a:srgbClr val="008000"/>
                </a:solidFill>
              </a:rPr>
              <a:t>evel. </a:t>
            </a:r>
            <a:r>
              <a:rPr lang="en-GB" i="1" dirty="0">
                <a:solidFill>
                  <a:srgbClr val="008000"/>
                </a:solidFill>
              </a:rPr>
              <a:t>The roundedness of the IB </a:t>
            </a:r>
            <a:r>
              <a:rPr lang="en-GB" i="1" dirty="0" smtClean="0">
                <a:solidFill>
                  <a:srgbClr val="008000"/>
                </a:solidFill>
              </a:rPr>
              <a:t>program </a:t>
            </a:r>
            <a:r>
              <a:rPr lang="en-GB" i="1" dirty="0">
                <a:solidFill>
                  <a:srgbClr val="008000"/>
                </a:solidFill>
              </a:rPr>
              <a:t>gives, in my opinion, a far better grounding than separate A level courses, and I certainly felt when I got to university that I was significantly advantaged by my sixth form </a:t>
            </a:r>
            <a:r>
              <a:rPr lang="en-GB" i="1" dirty="0" smtClean="0">
                <a:solidFill>
                  <a:srgbClr val="008000"/>
                </a:solidFill>
              </a:rPr>
              <a:t>experience. </a:t>
            </a:r>
            <a:r>
              <a:rPr lang="en-GB" dirty="0"/>
              <a:t>(Student I )</a:t>
            </a:r>
            <a:endParaRPr lang="en-GB"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TotalTime>
  <Words>2230</Words>
  <Application>Microsoft Macintosh PowerPoint</Application>
  <PresentationFormat>On-screen Show (4:3)</PresentationFormat>
  <Paragraphs>163</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Sixth Form to University Some recent research into transition</vt:lpstr>
      <vt:lpstr>Reform: “A New Level”</vt:lpstr>
      <vt:lpstr>Slide 3</vt:lpstr>
      <vt:lpstr>Starting points</vt:lpstr>
      <vt:lpstr>English Literature</vt:lpstr>
      <vt:lpstr>Research into trajectory of  I.B. students from Impington</vt:lpstr>
      <vt:lpstr>Slide 7</vt:lpstr>
      <vt:lpstr>Slide 8</vt:lpstr>
      <vt:lpstr>Slide 9</vt:lpstr>
      <vt:lpstr>Slide 10</vt:lpstr>
      <vt:lpstr>Slide 11</vt:lpstr>
      <vt:lpstr>Slide 12</vt:lpstr>
      <vt:lpstr>Some elements of IB identified as beneficial  to university transition</vt:lpstr>
      <vt:lpstr>Research into transition from A Level to University (English)</vt:lpstr>
      <vt:lpstr>Research focus</vt:lpstr>
      <vt:lpstr>Background / Literature Review</vt:lpstr>
      <vt:lpstr>Slide 17</vt:lpstr>
      <vt:lpstr>Some broader issues</vt:lpstr>
      <vt:lpstr>Some research issues</vt:lpstr>
      <vt:lpstr>Findings: Headlines 1 – A Level</vt:lpstr>
      <vt:lpstr>Findings: Headlines 2 - HE</vt:lpstr>
      <vt:lpstr>Learning issues</vt:lpstr>
      <vt:lpstr>Teaching issues</vt:lpstr>
      <vt:lpstr>Some difficulties for students</vt:lpstr>
      <vt:lpstr>The Future?</vt:lpstr>
      <vt:lpstr>Slide 26</vt:lpstr>
    </vt:vector>
  </TitlesOfParts>
  <Company>Oxford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Form to University Some recent research into transition</dc:title>
  <dc:creator>Gary Snapper</dc:creator>
  <cp:lastModifiedBy>Gary Snapper</cp:lastModifiedBy>
  <cp:revision>52</cp:revision>
  <dcterms:created xsi:type="dcterms:W3CDTF">2009-10-09T13:43:00Z</dcterms:created>
  <dcterms:modified xsi:type="dcterms:W3CDTF">2009-10-09T13:43:16Z</dcterms:modified>
</cp:coreProperties>
</file>